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ustom.xml" ContentType="application/vnd.openxmlformats-officedocument.custom-propertie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257" r:id="rId2"/>
    <p:sldId id="305" r:id="rId3"/>
    <p:sldId id="307" r:id="rId4"/>
    <p:sldId id="308" r:id="rId5"/>
    <p:sldId id="270" r:id="rId6"/>
    <p:sldId id="306" r:id="rId7"/>
    <p:sldId id="309" r:id="rId8"/>
    <p:sldId id="272" r:id="rId9"/>
    <p:sldId id="273" r:id="rId10"/>
    <p:sldId id="315" r:id="rId11"/>
    <p:sldId id="314" r:id="rId12"/>
    <p:sldId id="326" r:id="rId13"/>
    <p:sldId id="291" r:id="rId14"/>
    <p:sldId id="312" r:id="rId15"/>
    <p:sldId id="292" r:id="rId16"/>
    <p:sldId id="274" r:id="rId17"/>
    <p:sldId id="275" r:id="rId18"/>
    <p:sldId id="317" r:id="rId19"/>
    <p:sldId id="313" r:id="rId20"/>
    <p:sldId id="276" r:id="rId21"/>
    <p:sldId id="277" r:id="rId22"/>
    <p:sldId id="278" r:id="rId23"/>
    <p:sldId id="318" r:id="rId24"/>
    <p:sldId id="319" r:id="rId25"/>
    <p:sldId id="279" r:id="rId26"/>
    <p:sldId id="280" r:id="rId27"/>
    <p:sldId id="310" r:id="rId28"/>
    <p:sldId id="311" r:id="rId29"/>
    <p:sldId id="320" r:id="rId30"/>
    <p:sldId id="323" r:id="rId31"/>
    <p:sldId id="321" r:id="rId32"/>
    <p:sldId id="324" r:id="rId33"/>
    <p:sldId id="281" r:id="rId34"/>
    <p:sldId id="303" r:id="rId35"/>
    <p:sldId id="282" r:id="rId36"/>
    <p:sldId id="284" r:id="rId37"/>
    <p:sldId id="285" r:id="rId38"/>
    <p:sldId id="286" r:id="rId39"/>
    <p:sldId id="293" r:id="rId40"/>
    <p:sldId id="294" r:id="rId41"/>
    <p:sldId id="287" r:id="rId42"/>
    <p:sldId id="288" r:id="rId43"/>
    <p:sldId id="325" r:id="rId44"/>
    <p:sldId id="289" r:id="rId45"/>
    <p:sldId id="304" r:id="rId46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34EC41"/>
    <a:srgbClr val="3F21F1"/>
    <a:srgbClr val="FFFF00"/>
    <a:srgbClr val="0823A8"/>
    <a:srgbClr val="0046D2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-1474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876" y="-9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D519A841-229C-4536-9187-C2ADFE99B617}" type="datetimeFigureOut">
              <a:rPr lang="zh-CN" altLang="en-US"/>
              <a:pPr>
                <a:defRPr/>
              </a:pPr>
              <a:t>2022/12/10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95BE26F-04B8-415D-B1CD-C9BB6047607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7.jpeg>
</file>

<file path=ppt/media/image18.png>
</file>

<file path=ppt/media/image2.jpeg>
</file>

<file path=ppt/media/image20.png>
</file>

<file path=ppt/media/image22.png>
</file>

<file path=ppt/media/image24.png>
</file>

<file path=ppt/media/image25.png>
</file>

<file path=ppt/media/image26.jpeg>
</file>

<file path=ppt/media/image27.jpeg>
</file>

<file path=ppt/media/image3.jpeg>
</file>

<file path=ppt/media/image30.png>
</file>

<file path=ppt/media/image31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7AC1450-904E-4FA6-8761-E4FAC0837620}" type="datetimeFigureOut">
              <a:rPr lang="zh-CN" altLang="en-US"/>
              <a:pPr>
                <a:defRPr/>
              </a:pPr>
              <a:t>2022/12/10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30564BA8-0B8C-47CD-BCA4-1448C8AFB8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6804789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6804789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6804789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2802079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28020798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5237714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33867714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27398858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27398858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2739885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9958944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42405547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31451243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9366503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9366503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9366503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33324202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5739866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5739866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5739866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573986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9958944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57398662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5739866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5739866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6398545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6398545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29796144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384797787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2366744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85992737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565540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9958944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下面我们以以图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15-31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Topology Tree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为例讲解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Acker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算法流程。该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Topology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包含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个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Spout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个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Bolts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，流程步骤如下：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步骤一：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Spout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读入数据后生成了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个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tuples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msgId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分别为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1001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1010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），通知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Acker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；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步骤二：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tuple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1001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流入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，处理完后产生了新的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tuple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1110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向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Acker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发送了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tuple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1001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；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tuple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1010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流入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，处理完后产生了新的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tuple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1111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向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Acker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发送了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tuple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1010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；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步骤三：两个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tuples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1110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1111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流向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Bolt3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，处理完后不再有新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tuple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产生，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Bolt3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向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Acker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发送了处理结果的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。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zh-CN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步骤一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zh-CN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步骤三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zh-CN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步骤二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dirty="0" smtClean="0"/>
              <a:t> </a:t>
            </a:r>
            <a:r>
              <a:rPr lang="zh-CN" altLang="zh-CN" dirty="0" smtClean="0"/>
              <a:t> 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zh-CN" dirty="0" smtClean="0"/>
              <a:t/>
            </a:r>
            <a:br>
              <a:rPr lang="zh-CN" altLang="zh-CN" dirty="0" smtClean="0"/>
            </a:b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图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15-31 Acker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算法算例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按照上述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Acker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算法，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Acker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计算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ack-val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校验值步骤如下：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步骤一：初始化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		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ack-val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0000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；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   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步骤一结束时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ack-val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0000 XOR 1001 XOR 1010 = 0011;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步骤二：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在送出的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消息中包含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tmp-ack-val-1 = 1001 XOR 1110 = 0111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；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   Acker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收到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消息，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ack-val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ack-val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XOR tmp-ack-val-1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                     = 0011 XOR 0111 = 0100;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   Bolt2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在送出的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消息中包含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tmp-ack-val-2 = 1010 XOR 1111 = 0101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；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   Acker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收到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Bolt2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消息，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ack-val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ack-val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XOR tmp-ack-val-2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                      = 0100 XOR 0101 = 0001;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   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步骤二结束时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ack-val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0001;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步骤三：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Bolt3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在送出的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消息中包含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tmp-ack-val-3 = 1110 XOR 1111 = 0001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；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   Acker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收到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Bolt3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消息，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ack-val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ack-val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XOR tmp-ack-val-3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                      = 0001 XOR 0001 = 0000;</a:t>
            </a:r>
            <a:endParaRPr lang="zh-CN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  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步骤三结束时，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ack-val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；因此判定该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Tuple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Tree</a:t>
            </a:r>
            <a:r>
              <a:rPr lang="zh-CN" altLang="zh-CN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处理完毕，计算结束。</a:t>
            </a: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378273168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9091846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59210737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59210737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32388922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323889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9958944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9958944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9958944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065183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="" xmlns:p14="http://schemas.microsoft.com/office/powerpoint/2010/main" val="1680478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solidFill>
                  <a:srgbClr val="0046D2"/>
                </a:solidFill>
              </a:defRPr>
            </a:lvl1pPr>
          </a:lstStyle>
          <a:p>
            <a:pPr>
              <a:defRPr/>
            </a:pPr>
            <a:r>
              <a:rPr lang="en-US" altLang="zh-CN" smtClean="0"/>
              <a:t>Big Data Computing Technology, 2017 Fall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 b="1">
                <a:solidFill>
                  <a:srgbClr val="0046D2"/>
                </a:solidFill>
              </a:defRPr>
            </a:lvl1pPr>
          </a:lstStyle>
          <a:p>
            <a:pPr>
              <a:defRPr/>
            </a:pPr>
            <a:fld id="{88020851-DCD7-4232-B0C3-461CB7087348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solidFill>
                  <a:srgbClr val="0046D2"/>
                </a:solidFill>
              </a:defRPr>
            </a:lvl1pPr>
          </a:lstStyle>
          <a:p>
            <a:pPr>
              <a:defRPr/>
            </a:pPr>
            <a:fld id="{48AE39C6-15C2-4807-8E1B-3C327B9D5887}" type="datetime4">
              <a:rPr lang="en-US" altLang="zh-CN" smtClean="0"/>
              <a:pPr>
                <a:defRPr/>
              </a:pPr>
              <a:t>December 10, 2022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D9EECB-3C99-4366-A15A-BA97BD83FED8}" type="datetime4">
              <a:rPr lang="en-US" altLang="zh-CN"/>
              <a:pPr>
                <a:defRPr/>
              </a:pPr>
              <a:t>December 10, 2022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D5D659-05D9-490A-B3D0-FD33CD1664C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9F8ABE-C3CE-4473-8B56-462A72AD3100}" type="datetime4">
              <a:rPr lang="en-US" altLang="zh-CN"/>
              <a:pPr>
                <a:defRPr/>
              </a:pPr>
              <a:t>December 10, 2022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29E6B4-3356-4539-B2D7-DEC7EBC03C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685A8B-1B23-4E5F-9616-BD125CD45E96}" type="datetime4">
              <a:rPr lang="en-US" altLang="zh-CN"/>
              <a:pPr>
                <a:defRPr/>
              </a:pPr>
              <a:t>December 10, 2022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2C252-56B2-46B1-9A0D-824C8FB4927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96BF03-17DF-474C-986B-8CCF910A89B1}" type="datetime4">
              <a:rPr lang="en-US" altLang="zh-CN"/>
              <a:pPr>
                <a:defRPr/>
              </a:pPr>
              <a:t>December 10, 2022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A1FFB0-C415-44D1-9D5D-2AB1F31746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620811-0F58-4E0C-8718-BCDEA892BC40}" type="datetime4">
              <a:rPr lang="en-US" altLang="zh-CN"/>
              <a:pPr>
                <a:defRPr/>
              </a:pPr>
              <a:t>December 10, 2022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3F6D99-58DA-4C6D-866B-384BA8B4FA8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620811-0F58-4E0C-8718-BCDEA892BC40}" type="datetime4">
              <a:rPr lang="en-US" altLang="zh-CN"/>
              <a:pPr>
                <a:defRPr/>
              </a:pPr>
              <a:t>December 10, 2022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3F6D99-58DA-4C6D-866B-384BA8B4FA8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D055D0-3F6E-4525-9940-3A04C76C7FFD}" type="datetime4">
              <a:rPr lang="en-US" altLang="zh-CN"/>
              <a:pPr>
                <a:defRPr/>
              </a:pPr>
              <a:t>December 10, 2022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07E696-B69E-41C6-BBEC-3D2FC3C1BFE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AA7719-E8D0-47BA-8FD9-E16012AF59CB}" type="datetime4">
              <a:rPr lang="en-US" altLang="zh-CN"/>
              <a:pPr>
                <a:defRPr/>
              </a:pPr>
              <a:t>December 10, 2022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90CC04-7929-45ED-A5EA-D1085C2BAB4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D9CC61-F3E2-4166-AD97-E4B62E12A2CA}" type="datetime4">
              <a:rPr lang="en-US" altLang="zh-CN"/>
              <a:pPr>
                <a:defRPr/>
              </a:pPr>
              <a:t>December 10, 2022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7ECD03-C8D5-4708-B29F-BDFE1BD7294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28A5F5-8CD0-4877-B434-7421E7CB31A3}" type="datetime4">
              <a:rPr lang="en-US" altLang="zh-CN"/>
              <a:pPr>
                <a:defRPr/>
              </a:pPr>
              <a:t>December 10, 2022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0D3C4F-D2AC-402C-B720-14708FC93B9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7A08E2-5DF4-4FD2-9167-CA839EDD21B1}" type="datetime4">
              <a:rPr lang="en-US" altLang="zh-CN"/>
              <a:pPr>
                <a:defRPr/>
              </a:pPr>
              <a:t>December 10, 2022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D8A050-2F7F-4890-A49B-FEF7D667FF6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400" b="1">
                <a:solidFill>
                  <a:srgbClr val="3F21F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E0D7108-400D-483F-B44C-D44F85D334A8}" type="datetime4">
              <a:rPr lang="en-US" altLang="zh-CN" smtClean="0"/>
              <a:pPr>
                <a:defRPr/>
              </a:pPr>
              <a:t>December 10, 2022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895600" y="6356350"/>
            <a:ext cx="3429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400" b="1">
                <a:solidFill>
                  <a:srgbClr val="3F21F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CN" dirty="0" smtClean="0"/>
              <a:t>Big Data Computing Technology, 2017 Fall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40B1466-B9A4-434F-A814-9913A65E28A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 cstate="print">
            <a:alphaModFix amt="78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609600" y="1676400"/>
            <a:ext cx="7924800" cy="313932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4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    Lecture 17  Storm</a:t>
            </a:r>
            <a:r>
              <a:rPr lang="zh-CN" altLang="en-US" sz="40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计算架构</a:t>
            </a:r>
            <a:endParaRPr lang="en-US" altLang="zh-CN" sz="40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lvl="6" indent="-742950">
              <a:lnSpc>
                <a:spcPct val="150000"/>
              </a:lnSpc>
              <a:spcBef>
                <a:spcPts val="1200"/>
              </a:spcBef>
              <a:buFont typeface="Wingdings" pitchFamily="2" charset="2"/>
              <a:buChar char="n"/>
            </a:pPr>
            <a:r>
              <a:rPr lang="zh-CN" altLang="en-US" sz="32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逻辑架构</a:t>
            </a:r>
            <a:endParaRPr lang="en-US" altLang="zh-CN" sz="32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lvl="6" indent="-742950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32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系统架构</a:t>
            </a:r>
            <a:endParaRPr lang="en-US" altLang="zh-CN" sz="32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lvl="6" indent="-742950">
              <a:lnSpc>
                <a:spcPct val="150000"/>
              </a:lnSpc>
              <a:buFont typeface="Wingdings" pitchFamily="2" charset="2"/>
              <a:buChar char="n"/>
            </a:pPr>
            <a:r>
              <a:rPr lang="en-US" altLang="zh-CN" sz="32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Storm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实现机制</a:t>
            </a:r>
            <a:endParaRPr lang="zh-CN" altLang="zh-CN" sz="32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10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33400" y="1295400"/>
            <a:ext cx="80772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public  class  </a:t>
            </a:r>
            <a:r>
              <a:rPr lang="en-US" altLang="zh-CN" dirty="0" err="1" smtClean="0">
                <a:solidFill>
                  <a:srgbClr val="3F21F1"/>
                </a:solidFill>
              </a:rPr>
              <a:t>DoubleAndTripleBolt</a:t>
            </a:r>
            <a:r>
              <a:rPr lang="en-US" altLang="zh-CN" dirty="0" smtClean="0">
                <a:solidFill>
                  <a:srgbClr val="3F21F1"/>
                </a:solidFill>
              </a:rPr>
              <a:t> </a:t>
            </a:r>
            <a:r>
              <a:rPr lang="en-US" altLang="zh-CN" dirty="0" smtClean="0"/>
              <a:t> extends  </a:t>
            </a:r>
            <a:r>
              <a:rPr lang="en-US" altLang="zh-CN" dirty="0" err="1" smtClean="0">
                <a:solidFill>
                  <a:srgbClr val="3F21F1"/>
                </a:solidFill>
              </a:rPr>
              <a:t>BaseRichBolt</a:t>
            </a:r>
            <a:r>
              <a:rPr lang="en-US" altLang="zh-CN" dirty="0" smtClean="0"/>
              <a:t> {</a:t>
            </a:r>
          </a:p>
          <a:p>
            <a:r>
              <a:rPr lang="en-US" altLang="zh-CN" dirty="0" err="1" smtClean="0"/>
              <a:t>OutputCollectorBase</a:t>
            </a:r>
            <a:r>
              <a:rPr lang="en-US" altLang="zh-CN" dirty="0" smtClean="0"/>
              <a:t> _collector;</a:t>
            </a:r>
          </a:p>
          <a:p>
            <a:r>
              <a:rPr lang="en-US" altLang="zh-CN" dirty="0" smtClean="0"/>
              <a:t>@Override</a:t>
            </a:r>
          </a:p>
          <a:p>
            <a:r>
              <a:rPr lang="en-US" altLang="zh-CN" dirty="0" smtClean="0"/>
              <a:t>public void prepare(Map conf, </a:t>
            </a:r>
            <a:r>
              <a:rPr lang="en-US" altLang="zh-CN" dirty="0" err="1" smtClean="0"/>
              <a:t>TopologyContext</a:t>
            </a:r>
            <a:r>
              <a:rPr lang="en-US" altLang="zh-CN" dirty="0" smtClean="0"/>
              <a:t> context, </a:t>
            </a:r>
            <a:r>
              <a:rPr lang="en-US" altLang="zh-CN" dirty="0" err="1" smtClean="0"/>
              <a:t>OutputCollectorBase</a:t>
            </a:r>
            <a:r>
              <a:rPr lang="en-US" altLang="zh-CN" dirty="0" smtClean="0"/>
              <a:t> collector) {</a:t>
            </a:r>
          </a:p>
          <a:p>
            <a:r>
              <a:rPr lang="en-US" altLang="zh-CN" dirty="0" smtClean="0"/>
              <a:t>_collector = collector;</a:t>
            </a:r>
          </a:p>
          <a:p>
            <a:r>
              <a:rPr lang="en-US" altLang="zh-CN" dirty="0" smtClean="0"/>
              <a:t>}</a:t>
            </a:r>
          </a:p>
          <a:p>
            <a:r>
              <a:rPr lang="en-US" altLang="zh-CN" dirty="0" smtClean="0"/>
              <a:t>@Override</a:t>
            </a:r>
          </a:p>
          <a:p>
            <a:r>
              <a:rPr lang="en-US" altLang="zh-CN" dirty="0" smtClean="0"/>
              <a:t>public void </a:t>
            </a:r>
            <a:r>
              <a:rPr lang="en-US" altLang="zh-CN" dirty="0" smtClean="0">
                <a:solidFill>
                  <a:srgbClr val="3F21F1"/>
                </a:solidFill>
              </a:rPr>
              <a:t>execute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Tuple</a:t>
            </a:r>
            <a:r>
              <a:rPr lang="en-US" altLang="zh-CN" dirty="0" smtClean="0"/>
              <a:t> input) {</a:t>
            </a:r>
          </a:p>
          <a:p>
            <a:r>
              <a:rPr lang="en-US" altLang="zh-CN" dirty="0" err="1" smtClean="0"/>
              <a:t>int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val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input.getInteger</a:t>
            </a:r>
            <a:r>
              <a:rPr lang="en-US" altLang="zh-CN" dirty="0" smtClean="0"/>
              <a:t>(0);</a:t>
            </a:r>
          </a:p>
          <a:p>
            <a:r>
              <a:rPr lang="en-US" altLang="zh-CN" dirty="0" smtClean="0"/>
              <a:t>_</a:t>
            </a:r>
            <a:r>
              <a:rPr lang="en-US" altLang="zh-CN" dirty="0" err="1" smtClean="0"/>
              <a:t>collector.emit</a:t>
            </a:r>
            <a:r>
              <a:rPr lang="en-US" altLang="zh-CN" dirty="0" smtClean="0"/>
              <a:t>(input, new Values(</a:t>
            </a:r>
            <a:r>
              <a:rPr lang="en-US" altLang="zh-CN" dirty="0" err="1" smtClean="0"/>
              <a:t>val</a:t>
            </a:r>
            <a:r>
              <a:rPr lang="en-US" altLang="zh-CN" dirty="0" smtClean="0"/>
              <a:t>*2,  </a:t>
            </a:r>
            <a:r>
              <a:rPr lang="en-US" altLang="zh-CN" dirty="0" err="1" smtClean="0"/>
              <a:t>val</a:t>
            </a:r>
            <a:r>
              <a:rPr lang="en-US" altLang="zh-CN" dirty="0" smtClean="0"/>
              <a:t>*3));</a:t>
            </a:r>
          </a:p>
          <a:p>
            <a:r>
              <a:rPr lang="en-US" altLang="zh-CN" dirty="0" smtClean="0"/>
              <a:t>_collector.ack(input);</a:t>
            </a:r>
          </a:p>
          <a:p>
            <a:r>
              <a:rPr lang="en-US" altLang="zh-CN" dirty="0" smtClean="0"/>
              <a:t>}</a:t>
            </a:r>
          </a:p>
          <a:p>
            <a:r>
              <a:rPr lang="en-US" altLang="zh-CN" dirty="0" smtClean="0"/>
              <a:t>@Override</a:t>
            </a:r>
          </a:p>
          <a:p>
            <a:r>
              <a:rPr lang="en-US" altLang="zh-CN" dirty="0" smtClean="0"/>
              <a:t>public void </a:t>
            </a:r>
            <a:r>
              <a:rPr lang="en-US" altLang="zh-CN" dirty="0" err="1" smtClean="0">
                <a:solidFill>
                  <a:srgbClr val="3F21F1"/>
                </a:solidFill>
              </a:rPr>
              <a:t>declareOutputFields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OutputFieldsDeclarer</a:t>
            </a:r>
            <a:r>
              <a:rPr lang="en-US" altLang="zh-CN" dirty="0" smtClean="0"/>
              <a:t> declarer) {</a:t>
            </a:r>
          </a:p>
          <a:p>
            <a:r>
              <a:rPr lang="en-US" altLang="zh-CN" dirty="0" err="1" smtClean="0"/>
              <a:t>declarer.</a:t>
            </a:r>
            <a:r>
              <a:rPr lang="en-US" altLang="zh-CN" dirty="0" err="1" smtClean="0">
                <a:solidFill>
                  <a:srgbClr val="3F21F1"/>
                </a:solidFill>
              </a:rPr>
              <a:t>declare</a:t>
            </a:r>
            <a:r>
              <a:rPr lang="en-US" altLang="zh-CN" dirty="0" smtClean="0"/>
              <a:t>(new Fields("double", "triple"));</a:t>
            </a:r>
          </a:p>
          <a:p>
            <a:r>
              <a:rPr lang="en-US" altLang="zh-CN" dirty="0" smtClean="0"/>
              <a:t>}</a:t>
            </a:r>
          </a:p>
          <a:p>
            <a:r>
              <a:rPr lang="en-US" altLang="zh-CN" dirty="0" smtClean="0"/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99606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11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33400" y="1219200"/>
            <a:ext cx="8229600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数据流</a:t>
            </a:r>
            <a:r>
              <a:rPr lang="en-US" altLang="zh-CN" sz="2400" b="1" dirty="0"/>
              <a:t>Stream</a:t>
            </a:r>
          </a:p>
          <a:p>
            <a:pPr>
              <a:spcBef>
                <a:spcPts val="600"/>
              </a:spcBef>
            </a:pPr>
            <a:r>
              <a:rPr lang="en-US" altLang="zh-CN" dirty="0"/>
              <a:t> </a:t>
            </a:r>
            <a:r>
              <a:rPr lang="en-US" altLang="zh-CN" dirty="0" smtClean="0"/>
              <a:t>      </a:t>
            </a:r>
            <a:r>
              <a:rPr lang="en-US" altLang="zh-CN" sz="2000" dirty="0" smtClean="0"/>
              <a:t>Stream</a:t>
            </a:r>
            <a:r>
              <a:rPr lang="zh-CN" altLang="en-US" sz="2000" dirty="0"/>
              <a:t>是一个不间断的无界的</a:t>
            </a:r>
            <a:r>
              <a:rPr lang="zh-CN" altLang="en-US" sz="2000" dirty="0">
                <a:solidFill>
                  <a:srgbClr val="FF0000"/>
                </a:solidFill>
              </a:rPr>
              <a:t>连续</a:t>
            </a:r>
            <a:r>
              <a:rPr lang="en-US" altLang="zh-CN" sz="2000" dirty="0" err="1">
                <a:solidFill>
                  <a:srgbClr val="FF0000"/>
                </a:solidFill>
              </a:rPr>
              <a:t>Tuple</a:t>
            </a:r>
            <a:r>
              <a:rPr lang="zh-CN" altLang="en-US" sz="2000" dirty="0">
                <a:solidFill>
                  <a:srgbClr val="FF0000"/>
                </a:solidFill>
              </a:rPr>
              <a:t>序列</a:t>
            </a:r>
            <a:r>
              <a:rPr lang="zh-CN" altLang="en-US" sz="2000" dirty="0"/>
              <a:t>，</a:t>
            </a:r>
            <a:r>
              <a:rPr lang="zh-CN" altLang="en-US" sz="2000" dirty="0" smtClean="0"/>
              <a:t>是对流</a:t>
            </a:r>
            <a:r>
              <a:rPr lang="zh-CN" altLang="en-US" sz="2000" dirty="0"/>
              <a:t>数据的</a:t>
            </a:r>
            <a:r>
              <a:rPr lang="zh-CN" altLang="en-US" sz="2000" dirty="0" smtClean="0"/>
              <a:t>抽象</a:t>
            </a:r>
            <a:endParaRPr lang="zh-CN" altLang="en-US" sz="20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667000" y="2286000"/>
            <a:ext cx="5756031" cy="6096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990600" y="2362200"/>
            <a:ext cx="15231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Stream</a:t>
            </a:r>
            <a:r>
              <a:rPr lang="zh-CN" altLang="en-US" sz="2000" dirty="0"/>
              <a:t>组成</a:t>
            </a:r>
          </a:p>
        </p:txBody>
      </p:sp>
      <p:pic>
        <p:nvPicPr>
          <p:cNvPr id="87042" name="Picture 2" descr="https://imgconvert.csdnimg.cn/aHR0cHM6Ly9naXRlZS5jb20vaGVpYmFpeWluZy9CaWdEYXRhLU5vdGVzL3Jhdy9tYXN0ZXIvcGljdHVyZXMvc3BvdXQtYm9sdC5wbmc?x-oss-process=image/format,png#pic_center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14400" y="3200400"/>
            <a:ext cx="7400925" cy="31813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99606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12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1447800" y="1524000"/>
            <a:ext cx="6324600" cy="3276600"/>
            <a:chOff x="1447800" y="1524000"/>
            <a:chExt cx="6324600" cy="3276600"/>
          </a:xfrm>
        </p:grpSpPr>
        <p:sp>
          <p:nvSpPr>
            <p:cNvPr id="7" name="矩形 6"/>
            <p:cNvSpPr/>
            <p:nvPr/>
          </p:nvSpPr>
          <p:spPr>
            <a:xfrm>
              <a:off x="1447800" y="2057400"/>
              <a:ext cx="838200" cy="400110"/>
            </a:xfrm>
            <a:prstGeom prst="rect">
              <a:avLst/>
            </a:prstGeom>
            <a:solidFill>
              <a:srgbClr val="34EC4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CN" sz="2000" dirty="0" smtClean="0"/>
                <a:t>spout</a:t>
              </a:r>
              <a:endParaRPr lang="zh-CN" altLang="en-US" sz="2000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1447800" y="2895600"/>
              <a:ext cx="838200" cy="400110"/>
            </a:xfrm>
            <a:prstGeom prst="rect">
              <a:avLst/>
            </a:prstGeom>
            <a:solidFill>
              <a:srgbClr val="34EC4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CN" sz="2000" dirty="0" smtClean="0"/>
                <a:t>spout</a:t>
              </a:r>
              <a:endParaRPr lang="zh-CN" altLang="en-US" sz="2000" dirty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1447800" y="3810000"/>
              <a:ext cx="838200" cy="400110"/>
            </a:xfrm>
            <a:prstGeom prst="rect">
              <a:avLst/>
            </a:prstGeom>
            <a:solidFill>
              <a:srgbClr val="34EC4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CN" sz="2000" dirty="0" smtClean="0"/>
                <a:t>spout</a:t>
              </a:r>
              <a:endParaRPr lang="zh-CN" altLang="en-US" sz="2000" dirty="0"/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276600" y="1524000"/>
              <a:ext cx="990600" cy="533400"/>
              <a:chOff x="3276600" y="1447800"/>
              <a:chExt cx="990600" cy="533400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3276600" y="1447800"/>
                <a:ext cx="990600" cy="533400"/>
              </a:xfrm>
              <a:prstGeom prst="ellipse">
                <a:avLst/>
              </a:prstGeom>
              <a:solidFill>
                <a:srgbClr val="FFFF0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3352800" y="1524000"/>
                <a:ext cx="838200" cy="381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/>
                  <a:t>bolt_A</a:t>
                </a:r>
                <a:endParaRPr lang="zh-CN" altLang="en-US" dirty="0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3276600" y="2438400"/>
              <a:ext cx="990600" cy="533400"/>
              <a:chOff x="3276600" y="1447800"/>
              <a:chExt cx="990600" cy="533400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3276600" y="1447800"/>
                <a:ext cx="990600" cy="533400"/>
              </a:xfrm>
              <a:prstGeom prst="ellipse">
                <a:avLst/>
              </a:prstGeom>
              <a:solidFill>
                <a:srgbClr val="FFFF0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3352800" y="1524000"/>
                <a:ext cx="838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/>
                  <a:t>b</a:t>
                </a:r>
                <a:r>
                  <a:rPr lang="en-US" altLang="zh-CN" dirty="0" err="1" smtClean="0"/>
                  <a:t>olt_A</a:t>
                </a:r>
                <a:endParaRPr lang="zh-CN" altLang="en-US" dirty="0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3276600" y="3276600"/>
              <a:ext cx="990600" cy="533400"/>
              <a:chOff x="3276600" y="1447800"/>
              <a:chExt cx="990600" cy="533400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3276600" y="1447800"/>
                <a:ext cx="990600" cy="533400"/>
              </a:xfrm>
              <a:prstGeom prst="ellipse">
                <a:avLst/>
              </a:prstGeom>
              <a:solidFill>
                <a:srgbClr val="FFFF0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3352800" y="1524000"/>
                <a:ext cx="838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/>
                  <a:t>bolt_A</a:t>
                </a:r>
                <a:endParaRPr lang="zh-CN" altLang="en-US" dirty="0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276600" y="4267200"/>
              <a:ext cx="990600" cy="533400"/>
              <a:chOff x="3276600" y="1447800"/>
              <a:chExt cx="990600" cy="533400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3276600" y="1447800"/>
                <a:ext cx="990600" cy="533400"/>
              </a:xfrm>
              <a:prstGeom prst="ellipse">
                <a:avLst/>
              </a:prstGeom>
              <a:solidFill>
                <a:srgbClr val="FFFF0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3352800" y="1524000"/>
                <a:ext cx="838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/>
                  <a:t>b</a:t>
                </a:r>
                <a:r>
                  <a:rPr lang="en-US" altLang="zh-CN" dirty="0" err="1" smtClean="0"/>
                  <a:t>olt_A</a:t>
                </a:r>
                <a:endParaRPr lang="zh-CN" altLang="en-US" dirty="0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4953000" y="1981200"/>
              <a:ext cx="990600" cy="533400"/>
              <a:chOff x="3276600" y="1447800"/>
              <a:chExt cx="990600" cy="533400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25" name="椭圆 24"/>
              <p:cNvSpPr/>
              <p:nvPr/>
            </p:nvSpPr>
            <p:spPr>
              <a:xfrm>
                <a:off x="3276600" y="1447800"/>
                <a:ext cx="990600" cy="53340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3352800" y="1524000"/>
                <a:ext cx="838200" cy="381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/>
                  <a:t>bolt_B</a:t>
                </a:r>
                <a:endParaRPr lang="zh-CN" altLang="en-US" dirty="0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5029200" y="2971800"/>
              <a:ext cx="990600" cy="533400"/>
              <a:chOff x="3276600" y="1447800"/>
              <a:chExt cx="990600" cy="533400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28" name="椭圆 27"/>
              <p:cNvSpPr/>
              <p:nvPr/>
            </p:nvSpPr>
            <p:spPr>
              <a:xfrm>
                <a:off x="3276600" y="1447800"/>
                <a:ext cx="990600" cy="53340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3352800" y="1524000"/>
                <a:ext cx="838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/>
                  <a:t>b</a:t>
                </a:r>
                <a:r>
                  <a:rPr lang="en-US" altLang="zh-CN" dirty="0" err="1" smtClean="0"/>
                  <a:t>olt_B</a:t>
                </a:r>
                <a:endParaRPr lang="zh-CN" altLang="en-US" dirty="0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5029200" y="3886200"/>
              <a:ext cx="990600" cy="533400"/>
              <a:chOff x="3276600" y="1447800"/>
              <a:chExt cx="990600" cy="533400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31" name="椭圆 30"/>
              <p:cNvSpPr/>
              <p:nvPr/>
            </p:nvSpPr>
            <p:spPr>
              <a:xfrm>
                <a:off x="3276600" y="1447800"/>
                <a:ext cx="990600" cy="53340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3352800" y="1524000"/>
                <a:ext cx="838200" cy="381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/>
                  <a:t>bolt_B</a:t>
                </a:r>
                <a:endParaRPr lang="zh-CN" altLang="en-US" dirty="0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6781800" y="2362200"/>
              <a:ext cx="990600" cy="533400"/>
              <a:chOff x="3276600" y="1447800"/>
              <a:chExt cx="990600" cy="533400"/>
            </a:xfrm>
            <a:solidFill>
              <a:schemeClr val="tx2">
                <a:lumMod val="40000"/>
                <a:lumOff val="60000"/>
              </a:schemeClr>
            </a:solidFill>
          </p:grpSpPr>
          <p:sp>
            <p:nvSpPr>
              <p:cNvPr id="34" name="椭圆 33"/>
              <p:cNvSpPr/>
              <p:nvPr/>
            </p:nvSpPr>
            <p:spPr>
              <a:xfrm>
                <a:off x="3276600" y="1447800"/>
                <a:ext cx="990600" cy="53340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3352800" y="1524000"/>
                <a:ext cx="914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/>
                  <a:t>b</a:t>
                </a:r>
                <a:r>
                  <a:rPr lang="en-US" altLang="zh-CN" dirty="0" err="1" smtClean="0"/>
                  <a:t>olt_C</a:t>
                </a:r>
                <a:endParaRPr lang="zh-CN" altLang="en-US" dirty="0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6781800" y="3505200"/>
              <a:ext cx="990600" cy="533400"/>
              <a:chOff x="3276600" y="1447800"/>
              <a:chExt cx="990600" cy="533400"/>
            </a:xfrm>
            <a:solidFill>
              <a:schemeClr val="tx2">
                <a:lumMod val="40000"/>
                <a:lumOff val="60000"/>
              </a:schemeClr>
            </a:solidFill>
          </p:grpSpPr>
          <p:sp>
            <p:nvSpPr>
              <p:cNvPr id="37" name="椭圆 36"/>
              <p:cNvSpPr/>
              <p:nvPr/>
            </p:nvSpPr>
            <p:spPr>
              <a:xfrm>
                <a:off x="3276600" y="1447800"/>
                <a:ext cx="990600" cy="53340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3352800" y="1524000"/>
                <a:ext cx="914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/>
                  <a:t>b</a:t>
                </a:r>
                <a:r>
                  <a:rPr lang="en-US" altLang="zh-CN" dirty="0" err="1" smtClean="0"/>
                  <a:t>olt_C</a:t>
                </a:r>
                <a:endParaRPr lang="zh-CN" altLang="en-US" dirty="0"/>
              </a:p>
            </p:txBody>
          </p:sp>
        </p:grpSp>
        <p:cxnSp>
          <p:nvCxnSpPr>
            <p:cNvPr id="40" name="直接箭头连接符 39"/>
            <p:cNvCxnSpPr>
              <a:stCxn id="7" idx="3"/>
              <a:endCxn id="12" idx="2"/>
            </p:cNvCxnSpPr>
            <p:nvPr/>
          </p:nvCxnSpPr>
          <p:spPr>
            <a:xfrm flipV="1">
              <a:off x="2286000" y="1790700"/>
              <a:ext cx="990600" cy="466755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箭头连接符 40"/>
            <p:cNvCxnSpPr>
              <a:stCxn id="7" idx="3"/>
              <a:endCxn id="16" idx="2"/>
            </p:cNvCxnSpPr>
            <p:nvPr/>
          </p:nvCxnSpPr>
          <p:spPr>
            <a:xfrm>
              <a:off x="2286000" y="2257455"/>
              <a:ext cx="990600" cy="447645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箭头连接符 43"/>
            <p:cNvCxnSpPr>
              <a:stCxn id="10" idx="3"/>
            </p:cNvCxnSpPr>
            <p:nvPr/>
          </p:nvCxnSpPr>
          <p:spPr>
            <a:xfrm flipV="1">
              <a:off x="2286000" y="2819401"/>
              <a:ext cx="990600" cy="276254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箭头连接符 47"/>
            <p:cNvCxnSpPr>
              <a:stCxn id="10" idx="3"/>
              <a:endCxn id="19" idx="2"/>
            </p:cNvCxnSpPr>
            <p:nvPr/>
          </p:nvCxnSpPr>
          <p:spPr>
            <a:xfrm>
              <a:off x="2286000" y="3095655"/>
              <a:ext cx="990600" cy="447645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箭头连接符 50"/>
            <p:cNvCxnSpPr>
              <a:endCxn id="22" idx="2"/>
            </p:cNvCxnSpPr>
            <p:nvPr/>
          </p:nvCxnSpPr>
          <p:spPr>
            <a:xfrm>
              <a:off x="2286000" y="4048156"/>
              <a:ext cx="990600" cy="485744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箭头连接符 52"/>
            <p:cNvCxnSpPr>
              <a:endCxn id="25" idx="2"/>
            </p:cNvCxnSpPr>
            <p:nvPr/>
          </p:nvCxnSpPr>
          <p:spPr>
            <a:xfrm>
              <a:off x="4267200" y="1838356"/>
              <a:ext cx="685800" cy="409544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/>
            <p:cNvCxnSpPr/>
            <p:nvPr/>
          </p:nvCxnSpPr>
          <p:spPr>
            <a:xfrm flipV="1">
              <a:off x="4267200" y="2362200"/>
              <a:ext cx="762000" cy="390556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箭头连接符 56"/>
            <p:cNvCxnSpPr>
              <a:endCxn id="28" idx="2"/>
            </p:cNvCxnSpPr>
            <p:nvPr/>
          </p:nvCxnSpPr>
          <p:spPr>
            <a:xfrm>
              <a:off x="4267200" y="2743200"/>
              <a:ext cx="762000" cy="495300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/>
            <p:nvPr/>
          </p:nvCxnSpPr>
          <p:spPr>
            <a:xfrm flipV="1">
              <a:off x="4267200" y="3352800"/>
              <a:ext cx="838200" cy="228600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>
              <a:endCxn id="31" idx="2"/>
            </p:cNvCxnSpPr>
            <p:nvPr/>
          </p:nvCxnSpPr>
          <p:spPr>
            <a:xfrm flipV="1">
              <a:off x="4267200" y="4152900"/>
              <a:ext cx="762000" cy="352456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箭头连接符 65"/>
            <p:cNvCxnSpPr>
              <a:endCxn id="34" idx="2"/>
            </p:cNvCxnSpPr>
            <p:nvPr/>
          </p:nvCxnSpPr>
          <p:spPr>
            <a:xfrm>
              <a:off x="5943600" y="2295556"/>
              <a:ext cx="838200" cy="333344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/>
            <p:nvPr/>
          </p:nvCxnSpPr>
          <p:spPr>
            <a:xfrm flipV="1">
              <a:off x="6019800" y="2819400"/>
              <a:ext cx="914400" cy="381000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箭头连接符 70"/>
            <p:cNvCxnSpPr>
              <a:endCxn id="37" idx="2"/>
            </p:cNvCxnSpPr>
            <p:nvPr/>
          </p:nvCxnSpPr>
          <p:spPr>
            <a:xfrm flipV="1">
              <a:off x="6019800" y="3771900"/>
              <a:ext cx="762000" cy="352456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箭头连接符 72"/>
            <p:cNvCxnSpPr>
              <a:endCxn id="31" idx="2"/>
            </p:cNvCxnSpPr>
            <p:nvPr/>
          </p:nvCxnSpPr>
          <p:spPr>
            <a:xfrm>
              <a:off x="4267200" y="3581400"/>
              <a:ext cx="762000" cy="571500"/>
            </a:xfrm>
            <a:prstGeom prst="straightConnector1">
              <a:avLst/>
            </a:prstGeom>
            <a:ln w="3175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="" xmlns:p14="http://schemas.microsoft.com/office/powerpoint/2010/main" val="199606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13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85800" y="1143000"/>
            <a:ext cx="7467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/>
              <a:t>数</a:t>
            </a:r>
            <a:r>
              <a:rPr lang="zh-CN" altLang="en-US" sz="2400" b="1" dirty="0"/>
              <a:t>据源</a:t>
            </a:r>
            <a:r>
              <a:rPr lang="en-US" altLang="zh-CN" sz="2400" b="1" dirty="0" smtClean="0"/>
              <a:t>Spout</a:t>
            </a:r>
            <a:r>
              <a:rPr lang="zh-CN" altLang="en-US" sz="2400" b="1" dirty="0" smtClean="0"/>
              <a:t>：</a:t>
            </a:r>
            <a:r>
              <a:rPr lang="zh-CN" altLang="en-US" sz="2000" dirty="0" smtClean="0"/>
              <a:t>负责</a:t>
            </a:r>
            <a:r>
              <a:rPr lang="zh-CN" altLang="en-US" sz="2000" dirty="0">
                <a:solidFill>
                  <a:srgbClr val="FF0000"/>
                </a:solidFill>
              </a:rPr>
              <a:t>将外部输入数据流转换成</a:t>
            </a:r>
            <a:r>
              <a:rPr lang="en-US" altLang="zh-CN" sz="2000" dirty="0" err="1">
                <a:solidFill>
                  <a:srgbClr val="FF0000"/>
                </a:solidFill>
              </a:rPr>
              <a:t>Tuple</a:t>
            </a:r>
            <a:r>
              <a:rPr lang="zh-CN" altLang="en-US" sz="2000" dirty="0" smtClean="0">
                <a:solidFill>
                  <a:srgbClr val="FF0000"/>
                </a:solidFill>
              </a:rPr>
              <a:t>序列</a:t>
            </a:r>
            <a:endParaRPr lang="zh-CN" altLang="en-US" sz="2000" dirty="0"/>
          </a:p>
          <a:p>
            <a:endParaRPr lang="en-US" altLang="zh-CN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48000" y="1752600"/>
            <a:ext cx="4038600" cy="140929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219200" y="2438400"/>
            <a:ext cx="16241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/>
              <a:t>数据源</a:t>
            </a:r>
            <a:r>
              <a:rPr lang="en-US" altLang="zh-CN" sz="2000" dirty="0"/>
              <a:t>Spout</a:t>
            </a:r>
            <a:endParaRPr lang="zh-CN" altLang="en-US" sz="2000" dirty="0"/>
          </a:p>
        </p:txBody>
      </p:sp>
      <p:pic>
        <p:nvPicPr>
          <p:cNvPr id="47106" name="Picture 2" descr="preview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38200" y="3581400"/>
            <a:ext cx="7467600" cy="28575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77875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14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33400" y="1295400"/>
            <a:ext cx="81534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/>
              <a:t>处理单元</a:t>
            </a:r>
            <a:r>
              <a:rPr lang="en-US" altLang="zh-CN" sz="2400" b="1" dirty="0" smtClean="0"/>
              <a:t>Bolt</a:t>
            </a:r>
            <a:r>
              <a:rPr lang="zh-CN" altLang="en-US" sz="2400" b="1" dirty="0" smtClean="0"/>
              <a:t>：</a:t>
            </a:r>
            <a:r>
              <a:rPr lang="en-US" altLang="zh-CN" sz="2000" dirty="0" smtClean="0"/>
              <a:t>Bolt</a:t>
            </a:r>
            <a:r>
              <a:rPr lang="zh-CN" altLang="en-US" sz="2000" dirty="0"/>
              <a:t>将所有的消息处理逻辑都封装在执行程序里面，可执行过滤、聚合、查询数据库等操作，它接收输入的</a:t>
            </a:r>
            <a:r>
              <a:rPr lang="en-US" altLang="zh-CN" sz="2000" dirty="0"/>
              <a:t>Tuple</a:t>
            </a:r>
            <a:r>
              <a:rPr lang="zh-CN" altLang="en-US" sz="2000" dirty="0"/>
              <a:t>流并产生输出的新</a:t>
            </a:r>
            <a:r>
              <a:rPr lang="en-US" altLang="zh-CN" sz="2000" dirty="0" err="1"/>
              <a:t>Tuple</a:t>
            </a:r>
            <a:r>
              <a:rPr lang="zh-CN" altLang="en-US" sz="2000" dirty="0" smtClean="0"/>
              <a:t>流</a:t>
            </a:r>
            <a:endParaRPr lang="zh-CN" altLang="en-US" sz="20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971800" y="2514600"/>
            <a:ext cx="5257800" cy="1292669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914400" y="2895600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/>
              <a:t>处理单元</a:t>
            </a:r>
            <a:r>
              <a:rPr lang="en-US" altLang="zh-CN" sz="2000" dirty="0"/>
              <a:t>Bolt </a:t>
            </a:r>
            <a:endParaRPr lang="zh-CN" altLang="en-US" sz="2000" dirty="0"/>
          </a:p>
        </p:txBody>
      </p:sp>
      <p:pic>
        <p:nvPicPr>
          <p:cNvPr id="82946" name="Picture 2" descr="preview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38200" y="4419600"/>
            <a:ext cx="7367150" cy="1600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77875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15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57200" y="1295400"/>
            <a:ext cx="8001000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/>
              <a:t>消息分发</a:t>
            </a:r>
            <a:r>
              <a:rPr lang="zh-CN" altLang="en-US" sz="2800" b="1" dirty="0" smtClean="0"/>
              <a:t>策略 </a:t>
            </a:r>
            <a:r>
              <a:rPr lang="en-US" altLang="zh-CN" sz="2800" b="1" dirty="0" smtClean="0"/>
              <a:t>Stream </a:t>
            </a:r>
            <a:r>
              <a:rPr lang="en-US" altLang="zh-CN" sz="2800" b="1" dirty="0"/>
              <a:t>Grouping</a:t>
            </a:r>
          </a:p>
          <a:p>
            <a:pPr>
              <a:spcBef>
                <a:spcPts val="1200"/>
              </a:spcBef>
            </a:pPr>
            <a:r>
              <a:rPr lang="en-US" altLang="zh-CN" dirty="0" smtClean="0"/>
              <a:t>        </a:t>
            </a:r>
            <a:r>
              <a:rPr lang="en-US" altLang="zh-CN" sz="2400" dirty="0" smtClean="0"/>
              <a:t>Tuple</a:t>
            </a:r>
            <a:r>
              <a:rPr lang="zh-CN" altLang="en-US" sz="2400" dirty="0"/>
              <a:t>序列从上游</a:t>
            </a:r>
            <a:r>
              <a:rPr lang="en-US" altLang="zh-CN" sz="2400" dirty="0"/>
              <a:t>Bolt</a:t>
            </a:r>
            <a:r>
              <a:rPr lang="zh-CN" altLang="en-US" sz="2400" dirty="0" smtClean="0"/>
              <a:t>到下游</a:t>
            </a:r>
            <a:r>
              <a:rPr lang="en-US" altLang="zh-CN" sz="2400" dirty="0"/>
              <a:t>Bolt</a:t>
            </a:r>
            <a:r>
              <a:rPr lang="zh-CN" altLang="en-US" sz="2400" dirty="0"/>
              <a:t>其多个并发</a:t>
            </a:r>
            <a:r>
              <a:rPr lang="en-US" altLang="zh-CN" sz="2400" dirty="0"/>
              <a:t>Task</a:t>
            </a:r>
            <a:r>
              <a:rPr lang="zh-CN" altLang="en-US" sz="2400" dirty="0"/>
              <a:t>的</a:t>
            </a:r>
            <a:r>
              <a:rPr lang="zh-CN" altLang="en-US" sz="2400" dirty="0">
                <a:solidFill>
                  <a:srgbClr val="FF0000"/>
                </a:solidFill>
              </a:rPr>
              <a:t>分组分发</a:t>
            </a:r>
            <a:r>
              <a:rPr lang="zh-CN" altLang="en-US" sz="2400" dirty="0" smtClean="0">
                <a:solidFill>
                  <a:srgbClr val="FF0000"/>
                </a:solidFill>
              </a:rPr>
              <a:t>方式</a:t>
            </a:r>
            <a:r>
              <a:rPr lang="zh-CN" altLang="en-US" sz="2400" dirty="0" smtClean="0"/>
              <a:t>。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648200" y="2514600"/>
            <a:ext cx="4114800" cy="354471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57200" y="2895600"/>
            <a:ext cx="3962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000" dirty="0"/>
              <a:t> </a:t>
            </a:r>
            <a:r>
              <a:rPr lang="en-US" altLang="zh-CN" sz="2000" dirty="0" smtClean="0"/>
              <a:t> Shuffle </a:t>
            </a:r>
            <a:r>
              <a:rPr lang="en-US" altLang="zh-CN" sz="2000" dirty="0"/>
              <a:t>Grouping: </a:t>
            </a:r>
            <a:r>
              <a:rPr lang="zh-CN" altLang="en-US" sz="2000" dirty="0"/>
              <a:t>随机</a:t>
            </a:r>
            <a:r>
              <a:rPr lang="zh-CN" altLang="en-US" sz="2000" dirty="0" smtClean="0"/>
              <a:t>分组</a:t>
            </a:r>
            <a:endParaRPr lang="en-US" altLang="zh-CN" sz="2000" dirty="0" smtClean="0"/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000" dirty="0" smtClean="0"/>
              <a:t>  Fields </a:t>
            </a:r>
            <a:r>
              <a:rPr lang="en-US" altLang="zh-CN" sz="2000" dirty="0"/>
              <a:t>Grouping</a:t>
            </a:r>
            <a:r>
              <a:rPr lang="zh-CN" altLang="en-US" sz="2000" dirty="0"/>
              <a:t>：按字段</a:t>
            </a:r>
            <a:r>
              <a:rPr lang="zh-CN" altLang="en-US" sz="2000" dirty="0" smtClean="0"/>
              <a:t>分组</a:t>
            </a:r>
            <a:endParaRPr lang="en-US" altLang="zh-CN" sz="2000" dirty="0" smtClean="0"/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000" dirty="0" smtClean="0"/>
              <a:t>  All </a:t>
            </a:r>
            <a:r>
              <a:rPr lang="en-US" altLang="zh-CN" sz="2000" dirty="0"/>
              <a:t>Grouping</a:t>
            </a:r>
            <a:r>
              <a:rPr lang="zh-CN" altLang="en-US" sz="2000" dirty="0"/>
              <a:t>：广播</a:t>
            </a:r>
            <a:r>
              <a:rPr lang="zh-CN" altLang="en-US" sz="2000" dirty="0" smtClean="0"/>
              <a:t>发送</a:t>
            </a:r>
            <a:endParaRPr lang="en-US" altLang="zh-CN" sz="2000" dirty="0" smtClean="0"/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000" dirty="0" smtClean="0"/>
              <a:t>  Global </a:t>
            </a:r>
            <a:r>
              <a:rPr lang="en-US" altLang="zh-CN" sz="2000" dirty="0"/>
              <a:t>Grouping: </a:t>
            </a:r>
            <a:r>
              <a:rPr lang="zh-CN" altLang="en-US" sz="2000" dirty="0"/>
              <a:t>全局</a:t>
            </a:r>
            <a:r>
              <a:rPr lang="zh-CN" altLang="en-US" sz="2000" dirty="0" smtClean="0"/>
              <a:t>分组</a:t>
            </a:r>
            <a:endParaRPr lang="en-US" altLang="zh-CN" sz="2000" dirty="0" smtClean="0"/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000" dirty="0" smtClean="0"/>
              <a:t>  Non-Grouping</a:t>
            </a:r>
            <a:r>
              <a:rPr lang="en-US" altLang="zh-CN" sz="2000" dirty="0"/>
              <a:t>: </a:t>
            </a:r>
            <a:r>
              <a:rPr lang="zh-CN" altLang="en-US" sz="2000" dirty="0"/>
              <a:t>不</a:t>
            </a:r>
            <a:r>
              <a:rPr lang="zh-CN" altLang="en-US" sz="2000" dirty="0" smtClean="0"/>
              <a:t>分组</a:t>
            </a:r>
            <a:endParaRPr lang="en-US" altLang="zh-CN" sz="2000" dirty="0" smtClean="0"/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000" dirty="0" smtClean="0"/>
              <a:t>  Direct </a:t>
            </a:r>
            <a:r>
              <a:rPr lang="en-US" altLang="zh-CN" sz="2000" dirty="0"/>
              <a:t>Grouping: </a:t>
            </a:r>
            <a:r>
              <a:rPr lang="zh-CN" altLang="en-US" sz="2000" dirty="0"/>
              <a:t>直接</a:t>
            </a:r>
            <a:r>
              <a:rPr lang="zh-CN" altLang="en-US" sz="2000" dirty="0" smtClean="0"/>
              <a:t>分组</a:t>
            </a:r>
            <a:endParaRPr lang="zh-CN" altLang="en-US" sz="2000" dirty="0"/>
          </a:p>
        </p:txBody>
      </p:sp>
      <p:sp>
        <p:nvSpPr>
          <p:cNvPr id="12" name="矩形 11"/>
          <p:cNvSpPr/>
          <p:nvPr/>
        </p:nvSpPr>
        <p:spPr>
          <a:xfrm>
            <a:off x="4953000" y="6096000"/>
            <a:ext cx="2864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分发</a:t>
            </a:r>
            <a:r>
              <a:rPr lang="zh-CN" altLang="en-US" dirty="0"/>
              <a:t>策略</a:t>
            </a:r>
            <a:r>
              <a:rPr lang="en-US" altLang="zh-CN" dirty="0"/>
              <a:t>Stream Grouping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19418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16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62000" y="1219200"/>
            <a:ext cx="8229600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逻辑</a:t>
            </a:r>
            <a:r>
              <a:rPr lang="zh-CN" altLang="en-US" sz="3200" b="1" dirty="0" smtClean="0"/>
              <a:t>视图 </a:t>
            </a:r>
            <a:r>
              <a:rPr lang="en-US" altLang="zh-CN" sz="3200" b="1" dirty="0" smtClean="0"/>
              <a:t>Topology</a:t>
            </a:r>
            <a:r>
              <a:rPr lang="zh-CN" altLang="en-US" sz="3200" b="1" dirty="0" smtClean="0"/>
              <a:t>（逻辑架构）</a:t>
            </a:r>
            <a:endParaRPr lang="en-US" altLang="zh-CN" sz="3200" b="1" dirty="0"/>
          </a:p>
          <a:p>
            <a:pPr>
              <a:spcBef>
                <a:spcPts val="600"/>
              </a:spcBef>
            </a:pPr>
            <a:r>
              <a:rPr lang="en-US" altLang="zh-CN" sz="2000" dirty="0"/>
              <a:t> </a:t>
            </a:r>
            <a:r>
              <a:rPr lang="en-US" altLang="zh-CN" sz="2000" dirty="0" smtClean="0"/>
              <a:t>      Topology</a:t>
            </a:r>
            <a:r>
              <a:rPr lang="zh-CN" altLang="en-US" sz="2000" dirty="0"/>
              <a:t>是一个由</a:t>
            </a:r>
            <a:r>
              <a:rPr lang="en-US" altLang="zh-CN" sz="2000" dirty="0"/>
              <a:t>Spout</a:t>
            </a:r>
            <a:r>
              <a:rPr lang="zh-CN" altLang="en-US" sz="2000" dirty="0"/>
              <a:t>源，</a:t>
            </a:r>
            <a:r>
              <a:rPr lang="en-US" altLang="zh-CN" sz="2000" dirty="0"/>
              <a:t>Bolt</a:t>
            </a:r>
            <a:r>
              <a:rPr lang="zh-CN" altLang="en-US" sz="2000" dirty="0"/>
              <a:t>节点，</a:t>
            </a:r>
            <a:r>
              <a:rPr lang="en-US" altLang="zh-CN" sz="2000" dirty="0" err="1"/>
              <a:t>Tuple</a:t>
            </a:r>
            <a:r>
              <a:rPr lang="zh-CN" altLang="en-US" sz="2000" dirty="0"/>
              <a:t>流，</a:t>
            </a:r>
            <a:r>
              <a:rPr lang="en-US" altLang="zh-CN" sz="2000" dirty="0"/>
              <a:t>Stream Grouping</a:t>
            </a:r>
            <a:r>
              <a:rPr lang="zh-CN" altLang="en-US" sz="2000" dirty="0"/>
              <a:t>分发方式组成的一个</a:t>
            </a:r>
            <a:r>
              <a:rPr lang="zh-CN" altLang="en-US" sz="2000" dirty="0">
                <a:solidFill>
                  <a:srgbClr val="FF0000"/>
                </a:solidFill>
              </a:rPr>
              <a:t>有向图（</a:t>
            </a:r>
            <a:r>
              <a:rPr lang="en-US" altLang="zh-CN" sz="2000" dirty="0">
                <a:solidFill>
                  <a:srgbClr val="FF0000"/>
                </a:solidFill>
              </a:rPr>
              <a:t>DAG</a:t>
            </a:r>
            <a:r>
              <a:rPr lang="zh-CN" altLang="en-US" sz="2000" dirty="0">
                <a:solidFill>
                  <a:srgbClr val="FF0000"/>
                </a:solidFill>
              </a:rPr>
              <a:t>），</a:t>
            </a:r>
            <a:r>
              <a:rPr lang="zh-CN" altLang="en-US" sz="2000" dirty="0"/>
              <a:t>代表了一个</a:t>
            </a:r>
            <a:r>
              <a:rPr lang="en-US" altLang="zh-CN" sz="2000" dirty="0"/>
              <a:t>Storm</a:t>
            </a:r>
            <a:r>
              <a:rPr lang="zh-CN" altLang="en-US" sz="2000" dirty="0"/>
              <a:t>作业（</a:t>
            </a:r>
            <a:r>
              <a:rPr lang="en-US" altLang="zh-CN" sz="2000" dirty="0"/>
              <a:t>Job</a:t>
            </a:r>
            <a:r>
              <a:rPr lang="zh-CN" altLang="en-US" sz="2000" dirty="0"/>
              <a:t>）的</a:t>
            </a:r>
            <a:r>
              <a:rPr lang="zh-CN" altLang="en-US" sz="2000" dirty="0">
                <a:solidFill>
                  <a:srgbClr val="FF0000"/>
                </a:solidFill>
              </a:rPr>
              <a:t>逻辑</a:t>
            </a:r>
            <a:r>
              <a:rPr lang="zh-CN" altLang="en-US" sz="2000" dirty="0" smtClean="0">
                <a:solidFill>
                  <a:srgbClr val="FF0000"/>
                </a:solidFill>
              </a:rPr>
              <a:t>架构</a:t>
            </a:r>
            <a:r>
              <a:rPr lang="zh-CN" altLang="en-US" dirty="0" smtClean="0"/>
              <a:t>。</a:t>
            </a: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038600" y="2514600"/>
            <a:ext cx="6172200" cy="3447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62000" y="2895600"/>
            <a:ext cx="3907766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altLang="zh-CN" sz="2000" dirty="0" smtClean="0"/>
              <a:t>  Storm</a:t>
            </a:r>
            <a:r>
              <a:rPr lang="zh-CN" altLang="en-US" sz="2000" dirty="0"/>
              <a:t>对数据的</a:t>
            </a:r>
            <a:r>
              <a:rPr lang="zh-CN" altLang="en-US" sz="2000" dirty="0">
                <a:solidFill>
                  <a:srgbClr val="FF0000"/>
                </a:solidFill>
              </a:rPr>
              <a:t>处理逻辑与算法封装在</a:t>
            </a:r>
            <a:r>
              <a:rPr lang="en-US" altLang="zh-CN" sz="2000" dirty="0">
                <a:solidFill>
                  <a:srgbClr val="FF0000"/>
                </a:solidFill>
              </a:rPr>
              <a:t>Bolt</a:t>
            </a:r>
            <a:r>
              <a:rPr lang="zh-CN" altLang="en-US" sz="2000" dirty="0">
                <a:solidFill>
                  <a:srgbClr val="FF0000"/>
                </a:solidFill>
              </a:rPr>
              <a:t>里</a:t>
            </a:r>
            <a:r>
              <a:rPr lang="zh-CN" altLang="en-US" sz="2000" dirty="0"/>
              <a:t>，那么一个</a:t>
            </a:r>
            <a:r>
              <a:rPr lang="en-US" altLang="zh-CN" sz="2000" dirty="0"/>
              <a:t>Storm</a:t>
            </a:r>
            <a:r>
              <a:rPr lang="zh-CN" altLang="en-US" sz="2000" dirty="0"/>
              <a:t>作业的</a:t>
            </a:r>
            <a:r>
              <a:rPr lang="zh-CN" altLang="en-US" sz="2000" dirty="0">
                <a:solidFill>
                  <a:srgbClr val="FF0000"/>
                </a:solidFill>
              </a:rPr>
              <a:t>计算流程就封装在</a:t>
            </a:r>
            <a:r>
              <a:rPr lang="en-US" altLang="zh-CN" sz="2000" dirty="0">
                <a:solidFill>
                  <a:srgbClr val="FF0000"/>
                </a:solidFill>
              </a:rPr>
              <a:t>Topology</a:t>
            </a:r>
            <a:r>
              <a:rPr lang="zh-CN" altLang="en-US" sz="2000" dirty="0">
                <a:solidFill>
                  <a:srgbClr val="FF0000"/>
                </a:solidFill>
              </a:rPr>
              <a:t>里</a:t>
            </a:r>
            <a:r>
              <a:rPr lang="zh-CN" altLang="en-US" sz="2000" dirty="0"/>
              <a:t>。因此，一个设计好的</a:t>
            </a:r>
            <a:r>
              <a:rPr lang="en-US" altLang="zh-CN" sz="2000" dirty="0"/>
              <a:t>Topology</a:t>
            </a:r>
            <a:r>
              <a:rPr lang="zh-CN" altLang="en-US" sz="2000" dirty="0"/>
              <a:t>可以提交到</a:t>
            </a:r>
            <a:r>
              <a:rPr lang="en-US" altLang="zh-CN" sz="2000" dirty="0"/>
              <a:t>Storm</a:t>
            </a:r>
            <a:r>
              <a:rPr lang="zh-CN" altLang="en-US" sz="2000" dirty="0"/>
              <a:t>集群去</a:t>
            </a:r>
            <a:r>
              <a:rPr lang="zh-CN" altLang="en-US" sz="2000" dirty="0" smtClean="0"/>
              <a:t>执行</a:t>
            </a:r>
            <a:endParaRPr lang="en-US" altLang="zh-CN" sz="2000" dirty="0" smtClean="0"/>
          </a:p>
          <a:p>
            <a:pPr>
              <a:spcBef>
                <a:spcPts val="600"/>
              </a:spcBef>
              <a:buFont typeface="Wingdings" pitchFamily="2" charset="2"/>
              <a:buChar char="ü"/>
            </a:pPr>
            <a:r>
              <a:rPr lang="en-US" altLang="zh-CN" sz="2000" dirty="0" smtClean="0"/>
              <a:t>  Topology</a:t>
            </a:r>
            <a:r>
              <a:rPr lang="zh-CN" altLang="en-US" sz="2000" dirty="0"/>
              <a:t>只是一个</a:t>
            </a:r>
            <a:r>
              <a:rPr lang="en-US" altLang="zh-CN" sz="2000" dirty="0"/>
              <a:t>Storm</a:t>
            </a:r>
            <a:r>
              <a:rPr lang="zh-CN" altLang="en-US" sz="2000" dirty="0"/>
              <a:t>作业流程的逻辑设计，真正要实现这个逻辑设计，还需要</a:t>
            </a:r>
            <a:r>
              <a:rPr lang="en-US" altLang="zh-CN" sz="2000" dirty="0"/>
              <a:t>Storm</a:t>
            </a:r>
            <a:r>
              <a:rPr lang="zh-CN" altLang="en-US" sz="2000" dirty="0"/>
              <a:t>的</a:t>
            </a:r>
            <a:r>
              <a:rPr lang="zh-CN" altLang="en-US" sz="2000" dirty="0">
                <a:solidFill>
                  <a:srgbClr val="FF0000"/>
                </a:solidFill>
              </a:rPr>
              <a:t>系统架构或物理模型</a:t>
            </a:r>
            <a:r>
              <a:rPr lang="zh-CN" altLang="en-US" sz="2000" dirty="0"/>
              <a:t>来支撑。</a:t>
            </a:r>
          </a:p>
        </p:txBody>
      </p:sp>
    </p:spTree>
    <p:extLst>
      <p:ext uri="{BB962C8B-B14F-4D97-AF65-F5344CB8AC3E}">
        <p14:creationId xmlns="" xmlns:p14="http://schemas.microsoft.com/office/powerpoint/2010/main" val="3122291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17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740434" y="1068288"/>
            <a:ext cx="6727166" cy="64633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36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2.  </a:t>
            </a:r>
            <a:r>
              <a:rPr lang="zh-CN" altLang="en-US" sz="36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系统架构</a:t>
            </a:r>
          </a:p>
        </p:txBody>
      </p:sp>
      <p:pic>
        <p:nvPicPr>
          <p:cNvPr id="40962" name="Picture 2" descr="preview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0" y="1828800"/>
            <a:ext cx="6400800" cy="48846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43951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18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pic>
        <p:nvPicPr>
          <p:cNvPr id="93186" name="Picture 2" descr="https://imgconvert.csdnimg.cn/aHR0cHM6Ly9naXRlZS5jb20vaGVpYmFpeWluZy9CaWdEYXRhLU5vdGVzL3Jhdy9tYXN0ZXIvcGljdHVyZXMvSW50ZXJuYWwtV29ya2luZy1vZi1BcGFjaGUtU3Rvcm0ucG5n?x-oss-process=image/format,png#pic_center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38200" y="1295400"/>
            <a:ext cx="7467600" cy="50506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43951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19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740434" y="1068288"/>
            <a:ext cx="6727166" cy="64633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3600" b="1" dirty="0" smtClean="0">
                <a:solidFill>
                  <a:srgbClr val="0823A8"/>
                </a:solidFill>
                <a:latin typeface="黑体" pitchFamily="49" charset="-122"/>
                <a:ea typeface="黑体" pitchFamily="49" charset="-122"/>
              </a:rPr>
              <a:t>物理架构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62000" y="1905000"/>
            <a:ext cx="345056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l"/>
            </a:pPr>
            <a:r>
              <a:rPr lang="en-US" altLang="zh-CN" dirty="0" smtClean="0"/>
              <a:t>  Storm</a:t>
            </a:r>
            <a:r>
              <a:rPr lang="zh-CN" altLang="en-US" dirty="0" smtClean="0"/>
              <a:t>计算</a:t>
            </a:r>
            <a:r>
              <a:rPr lang="zh-CN" altLang="en-US" dirty="0"/>
              <a:t>体系也采用了主从（</a:t>
            </a:r>
            <a:r>
              <a:rPr lang="en-US" altLang="zh-CN" dirty="0"/>
              <a:t>Master/Slave</a:t>
            </a:r>
            <a:r>
              <a:rPr lang="zh-CN" altLang="en-US" dirty="0"/>
              <a:t>）架构，主要有两类节点：主节点</a:t>
            </a:r>
            <a:r>
              <a:rPr lang="en-US" altLang="zh-CN" dirty="0"/>
              <a:t>Master</a:t>
            </a:r>
            <a:r>
              <a:rPr lang="zh-CN" altLang="en-US" dirty="0"/>
              <a:t>和工作节点</a:t>
            </a:r>
            <a:r>
              <a:rPr lang="en-US" altLang="zh-CN" dirty="0" smtClean="0"/>
              <a:t>Slave</a:t>
            </a:r>
          </a:p>
          <a:p>
            <a:pPr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dirty="0" smtClean="0"/>
              <a:t>  </a:t>
            </a:r>
            <a:r>
              <a:rPr lang="zh-CN" altLang="en-US" dirty="0" smtClean="0"/>
              <a:t>主</a:t>
            </a:r>
            <a:r>
              <a:rPr lang="zh-CN" altLang="en-US" dirty="0"/>
              <a:t>节点上运行一</a:t>
            </a:r>
            <a:r>
              <a:rPr lang="zh-CN" altLang="en-US" dirty="0" smtClean="0"/>
              <a:t>个</a:t>
            </a:r>
            <a:r>
              <a:rPr lang="en-US" altLang="zh-CN" dirty="0" smtClean="0"/>
              <a:t>Nimbus</a:t>
            </a:r>
            <a:r>
              <a:rPr lang="zh-CN" altLang="en-US" dirty="0" smtClean="0"/>
              <a:t>守护</a:t>
            </a:r>
            <a:r>
              <a:rPr lang="zh-CN" altLang="en-US" dirty="0"/>
              <a:t>进程，类似于</a:t>
            </a:r>
            <a:r>
              <a:rPr lang="en-US" altLang="zh-CN" dirty="0"/>
              <a:t>Hadoop</a:t>
            </a:r>
            <a:r>
              <a:rPr lang="zh-CN" altLang="en-US" dirty="0"/>
              <a:t>的</a:t>
            </a:r>
            <a:r>
              <a:rPr lang="en-US" altLang="zh-CN" dirty="0" err="1"/>
              <a:t>JobTracker</a:t>
            </a:r>
            <a:r>
              <a:rPr lang="zh-CN" altLang="en-US" dirty="0"/>
              <a:t>，负责集群的任务分发和故障监测。</a:t>
            </a:r>
            <a:r>
              <a:rPr lang="en-US" altLang="zh-CN" dirty="0"/>
              <a:t>Nimbus</a:t>
            </a:r>
            <a:r>
              <a:rPr lang="zh-CN" altLang="en-US" dirty="0"/>
              <a:t>通过一组</a:t>
            </a:r>
            <a:r>
              <a:rPr lang="en-US" altLang="zh-CN" dirty="0"/>
              <a:t>Zookeeper</a:t>
            </a:r>
            <a:r>
              <a:rPr lang="zh-CN" altLang="en-US" dirty="0"/>
              <a:t>管理</a:t>
            </a:r>
            <a:r>
              <a:rPr lang="zh-CN" altLang="en-US" dirty="0" smtClean="0"/>
              <a:t>众多工作节点</a:t>
            </a:r>
            <a:endParaRPr lang="en-US" altLang="zh-CN" dirty="0" smtClean="0"/>
          </a:p>
          <a:p>
            <a:pPr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dirty="0" smtClean="0"/>
              <a:t>  </a:t>
            </a:r>
            <a:r>
              <a:rPr lang="zh-CN" altLang="en-US" dirty="0" smtClean="0"/>
              <a:t>每个</a:t>
            </a:r>
            <a:r>
              <a:rPr lang="zh-CN" altLang="en-US" dirty="0"/>
              <a:t>工作节点运行一</a:t>
            </a:r>
            <a:r>
              <a:rPr lang="zh-CN" altLang="en-US" dirty="0" smtClean="0"/>
              <a:t>个</a:t>
            </a:r>
            <a:r>
              <a:rPr lang="en-US" altLang="zh-CN" dirty="0" smtClean="0"/>
              <a:t>Supervisor</a:t>
            </a:r>
            <a:r>
              <a:rPr lang="zh-CN" altLang="en-US" dirty="0" smtClean="0"/>
              <a:t>守护</a:t>
            </a:r>
            <a:r>
              <a:rPr lang="zh-CN" altLang="en-US" dirty="0"/>
              <a:t>进程，监听本地节点状态，根据</a:t>
            </a:r>
            <a:r>
              <a:rPr lang="en-US" altLang="zh-CN" dirty="0"/>
              <a:t>Nimbus</a:t>
            </a:r>
            <a:r>
              <a:rPr lang="zh-CN" altLang="en-US" dirty="0"/>
              <a:t>的指令在必要时启动和关闭本节点的工作进程。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169630" y="5114821"/>
            <a:ext cx="5013435" cy="5092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495800" y="2057400"/>
            <a:ext cx="4357716" cy="397036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3951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609600" y="1219200"/>
            <a:ext cx="6727166" cy="5847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32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Storm</a:t>
            </a:r>
            <a:r>
              <a:rPr lang="zh-CN" altLang="en-US" sz="32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应用场景</a:t>
            </a:r>
          </a:p>
        </p:txBody>
      </p:sp>
      <p:sp>
        <p:nvSpPr>
          <p:cNvPr id="4097" name="Rectangle 1"/>
          <p:cNvSpPr>
            <a:spLocks noChangeArrowheads="1"/>
          </p:cNvSpPr>
          <p:nvPr/>
        </p:nvSpPr>
        <p:spPr bwMode="auto">
          <a:xfrm>
            <a:off x="609600" y="1905000"/>
            <a:ext cx="8153400" cy="3970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2400" b="0" i="0" u="none" strike="noStrike" cap="none" normalizeH="0" baseline="0" dirty="0" smtClean="0">
                <a:ln>
                  <a:noFill/>
                </a:ln>
                <a:solidFill>
                  <a:srgbClr val="121212"/>
                </a:solidFill>
                <a:effectLst/>
                <a:latin typeface="黑体" pitchFamily="49" charset="-122"/>
                <a:ea typeface="黑体" pitchFamily="49" charset="-122"/>
                <a:cs typeface="宋体" pitchFamily="2" charset="-122"/>
              </a:rPr>
              <a:t>包括实时分析、在线机器学习、连续计算等</a:t>
            </a:r>
            <a:endParaRPr kumimoji="0" lang="zh-CN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黑体" pitchFamily="49" charset="-122"/>
              <a:ea typeface="黑体" pitchFamily="49" charset="-122"/>
              <a:cs typeface="宋体" pitchFamily="2" charset="-122"/>
            </a:endParaRPr>
          </a:p>
          <a:p>
            <a:pPr lvl="1" eaLnBrk="0" hangingPunct="0">
              <a:lnSpc>
                <a:spcPct val="150000"/>
              </a:lnSpc>
              <a:buFont typeface="Wingdings" pitchFamily="2" charset="2"/>
              <a:buChar char="l"/>
            </a:pPr>
            <a:r>
              <a:rPr kumimoji="0" lang="en-US" altLang="zh-CN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黑体" pitchFamily="49" charset="-122"/>
                <a:ea typeface="黑体" pitchFamily="49" charset="-122"/>
                <a:cs typeface="宋体" pitchFamily="2" charset="-122"/>
              </a:rPr>
              <a:t> </a:t>
            </a:r>
            <a:r>
              <a:rPr kumimoji="0" lang="zh-CN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黑体" pitchFamily="49" charset="-122"/>
                <a:ea typeface="黑体" pitchFamily="49" charset="-122"/>
                <a:cs typeface="宋体" pitchFamily="2" charset="-122"/>
              </a:rPr>
              <a:t>推荐系统：实时推荐，根据下单或加入购物车推荐相关商品</a:t>
            </a:r>
            <a:endParaRPr kumimoji="0" lang="en-US" altLang="zh-CN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黑体" pitchFamily="49" charset="-122"/>
              <a:ea typeface="黑体" pitchFamily="49" charset="-122"/>
              <a:cs typeface="宋体" pitchFamily="2" charset="-122"/>
            </a:endParaRPr>
          </a:p>
          <a:p>
            <a:pPr lvl="1" eaLnBrk="0" hangingPunct="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>
                <a:latin typeface="黑体" pitchFamily="49" charset="-122"/>
                <a:ea typeface="黑体" pitchFamily="49" charset="-122"/>
                <a:cs typeface="宋体" pitchFamily="2" charset="-122"/>
              </a:rPr>
              <a:t> </a:t>
            </a:r>
            <a:r>
              <a:rPr kumimoji="0" lang="zh-CN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黑体" pitchFamily="49" charset="-122"/>
                <a:ea typeface="黑体" pitchFamily="49" charset="-122"/>
                <a:cs typeface="宋体" pitchFamily="2" charset="-122"/>
              </a:rPr>
              <a:t>金融系统：实时分析股票信息数据</a:t>
            </a:r>
            <a:endParaRPr kumimoji="0" lang="en-US" altLang="zh-CN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黑体" pitchFamily="49" charset="-122"/>
              <a:ea typeface="黑体" pitchFamily="49" charset="-122"/>
              <a:cs typeface="宋体" pitchFamily="2" charset="-122"/>
            </a:endParaRPr>
          </a:p>
          <a:p>
            <a:pPr lvl="1" eaLnBrk="0" hangingPunct="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>
                <a:latin typeface="黑体" pitchFamily="49" charset="-122"/>
                <a:ea typeface="黑体" pitchFamily="49" charset="-122"/>
                <a:cs typeface="宋体" pitchFamily="2" charset="-122"/>
              </a:rPr>
              <a:t> </a:t>
            </a:r>
            <a:r>
              <a:rPr kumimoji="0" lang="zh-CN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黑体" pitchFamily="49" charset="-122"/>
                <a:ea typeface="黑体" pitchFamily="49" charset="-122"/>
                <a:cs typeface="宋体" pitchFamily="2" charset="-122"/>
              </a:rPr>
              <a:t>预警系统：根据实时采集数据，判断是否到了预警阈值</a:t>
            </a:r>
            <a:endParaRPr kumimoji="0" lang="en-US" altLang="zh-CN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黑体" pitchFamily="49" charset="-122"/>
              <a:ea typeface="黑体" pitchFamily="49" charset="-122"/>
              <a:cs typeface="宋体" pitchFamily="2" charset="-122"/>
            </a:endParaRPr>
          </a:p>
          <a:p>
            <a:pPr lvl="1" eaLnBrk="0" hangingPunct="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>
                <a:latin typeface="黑体" pitchFamily="49" charset="-122"/>
                <a:ea typeface="黑体" pitchFamily="49" charset="-122"/>
                <a:cs typeface="宋体" pitchFamily="2" charset="-122"/>
              </a:rPr>
              <a:t> </a:t>
            </a:r>
            <a:r>
              <a:rPr kumimoji="0" lang="zh-CN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黑体" pitchFamily="49" charset="-122"/>
                <a:ea typeface="黑体" pitchFamily="49" charset="-122"/>
                <a:cs typeface="宋体" pitchFamily="2" charset="-122"/>
              </a:rPr>
              <a:t>网站统计：实时销量、流量统计，如淘宝双</a:t>
            </a:r>
            <a:r>
              <a:rPr kumimoji="0" lang="zh-CN" altLang="zh-CN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黑体" pitchFamily="49" charset="-122"/>
                <a:ea typeface="黑体" pitchFamily="49" charset="-122"/>
                <a:cs typeface="宋体" pitchFamily="2" charset="-122"/>
              </a:rPr>
              <a:t>11</a:t>
            </a:r>
            <a:r>
              <a:rPr kumimoji="0" lang="zh-CN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黑体" pitchFamily="49" charset="-122"/>
                <a:ea typeface="黑体" pitchFamily="49" charset="-122"/>
                <a:cs typeface="宋体" pitchFamily="2" charset="-122"/>
              </a:rPr>
              <a:t>效果图 </a:t>
            </a:r>
          </a:p>
        </p:txBody>
      </p:sp>
    </p:spTree>
    <p:extLst>
      <p:ext uri="{BB962C8B-B14F-4D97-AF65-F5344CB8AC3E}">
        <p14:creationId xmlns="" xmlns:p14="http://schemas.microsoft.com/office/powerpoint/2010/main" val="40736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20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3400" y="1143000"/>
            <a:ext cx="8098766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黑体" pitchFamily="49" charset="-122"/>
                <a:ea typeface="黑体" pitchFamily="49" charset="-122"/>
              </a:rPr>
              <a:t>Storm</a:t>
            </a:r>
            <a:r>
              <a:rPr lang="zh-CN" altLang="en-US" sz="3200" b="1" dirty="0">
                <a:latin typeface="黑体" pitchFamily="49" charset="-122"/>
                <a:ea typeface="黑体" pitchFamily="49" charset="-122"/>
              </a:rPr>
              <a:t>的系统架构（</a:t>
            </a:r>
            <a:r>
              <a:rPr lang="zh-CN" altLang="en-US" sz="3200" b="1" dirty="0" smtClean="0">
                <a:latin typeface="黑体" pitchFamily="49" charset="-122"/>
                <a:ea typeface="黑体" pitchFamily="49" charset="-122"/>
              </a:rPr>
              <a:t>物理架构）组件</a:t>
            </a:r>
            <a:endParaRPr lang="zh-CN" altLang="en-US" sz="3200" b="1" dirty="0">
              <a:latin typeface="黑体" pitchFamily="49" charset="-122"/>
              <a:ea typeface="黑体" pitchFamily="49" charset="-122"/>
            </a:endParaRPr>
          </a:p>
          <a:p>
            <a:pPr lvl="0"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dirty="0" smtClean="0"/>
              <a:t>  Storm</a:t>
            </a:r>
            <a:r>
              <a:rPr lang="zh-CN" altLang="en-US" dirty="0"/>
              <a:t>主控程序	</a:t>
            </a:r>
            <a:r>
              <a:rPr lang="zh-CN" altLang="en-US" dirty="0" smtClean="0"/>
              <a:t>              </a:t>
            </a:r>
            <a:r>
              <a:rPr lang="en-US" altLang="zh-CN" dirty="0" smtClean="0"/>
              <a:t>Nimbus             </a:t>
            </a:r>
            <a:r>
              <a:rPr lang="zh-CN" altLang="en-US" b="1" dirty="0" smtClean="0">
                <a:solidFill>
                  <a:srgbClr val="00B0F0"/>
                </a:solidFill>
              </a:rPr>
              <a:t>物理计算单元</a:t>
            </a:r>
            <a:endParaRPr lang="en-US" altLang="zh-CN" dirty="0"/>
          </a:p>
          <a:p>
            <a:pPr lvl="0">
              <a:buFont typeface="Wingdings" pitchFamily="2" charset="2"/>
              <a:buChar char="l"/>
            </a:pPr>
            <a:r>
              <a:rPr lang="en-US" altLang="zh-CN" dirty="0" smtClean="0"/>
              <a:t>  </a:t>
            </a:r>
            <a:r>
              <a:rPr lang="zh-CN" altLang="en-US" dirty="0" smtClean="0"/>
              <a:t>集群</a:t>
            </a:r>
            <a:r>
              <a:rPr lang="zh-CN" altLang="en-US" dirty="0"/>
              <a:t>调度器		</a:t>
            </a:r>
            <a:r>
              <a:rPr lang="en-US" altLang="zh-CN" dirty="0" smtClean="0"/>
              <a:t>Zookeeper       </a:t>
            </a:r>
            <a:r>
              <a:rPr lang="zh-CN" altLang="en-US" b="1" dirty="0" smtClean="0">
                <a:solidFill>
                  <a:srgbClr val="00B0F0"/>
                </a:solidFill>
              </a:rPr>
              <a:t>物理计算单元</a:t>
            </a:r>
            <a:endParaRPr lang="en-US" altLang="zh-CN" dirty="0" smtClean="0"/>
          </a:p>
          <a:p>
            <a:pPr lvl="0">
              <a:buFont typeface="Wingdings" pitchFamily="2" charset="2"/>
              <a:buChar char="l"/>
            </a:pPr>
            <a:r>
              <a:rPr lang="en-US" altLang="zh-CN" dirty="0" smtClean="0"/>
              <a:t>  </a:t>
            </a:r>
            <a:r>
              <a:rPr lang="zh-CN" altLang="en-US" dirty="0" smtClean="0"/>
              <a:t>工作</a:t>
            </a:r>
            <a:r>
              <a:rPr lang="zh-CN" altLang="en-US" dirty="0"/>
              <a:t>节点控制程序	</a:t>
            </a:r>
            <a:r>
              <a:rPr lang="en-US" altLang="zh-CN" dirty="0" smtClean="0"/>
              <a:t>Supervisor       </a:t>
            </a:r>
            <a:r>
              <a:rPr lang="zh-CN" altLang="en-US" b="1" dirty="0" smtClean="0">
                <a:solidFill>
                  <a:srgbClr val="00B0F0"/>
                </a:solidFill>
              </a:rPr>
              <a:t>物理计算单元</a:t>
            </a:r>
            <a:endParaRPr lang="en-US" altLang="zh-CN" dirty="0" smtClean="0"/>
          </a:p>
          <a:p>
            <a:pPr lvl="0">
              <a:buFont typeface="Wingdings" pitchFamily="2" charset="2"/>
              <a:buChar char="l"/>
            </a:pPr>
            <a:r>
              <a:rPr lang="en-US" altLang="zh-CN" dirty="0" smtClean="0"/>
              <a:t>  </a:t>
            </a:r>
            <a:r>
              <a:rPr lang="zh-CN" altLang="en-US" dirty="0" smtClean="0"/>
              <a:t>工作</a:t>
            </a:r>
            <a:r>
              <a:rPr lang="zh-CN" altLang="en-US" dirty="0"/>
              <a:t>进程		</a:t>
            </a:r>
            <a:r>
              <a:rPr lang="en-US" altLang="zh-CN" dirty="0" smtClean="0"/>
              <a:t>Worker             </a:t>
            </a:r>
            <a:r>
              <a:rPr lang="zh-CN" altLang="en-US" b="1" dirty="0" smtClean="0">
                <a:solidFill>
                  <a:srgbClr val="3F21F1"/>
                </a:solidFill>
              </a:rPr>
              <a:t>逻辑计算单元</a:t>
            </a:r>
            <a:endParaRPr lang="en-US" altLang="zh-CN" b="1" dirty="0" smtClean="0">
              <a:solidFill>
                <a:srgbClr val="3F21F1"/>
              </a:solidFill>
            </a:endParaRPr>
          </a:p>
          <a:p>
            <a:pPr lvl="0">
              <a:buFont typeface="Wingdings" pitchFamily="2" charset="2"/>
              <a:buChar char="l"/>
            </a:pPr>
            <a:r>
              <a:rPr lang="en-US" altLang="zh-CN" dirty="0" smtClean="0"/>
              <a:t>  </a:t>
            </a:r>
            <a:r>
              <a:rPr lang="zh-CN" altLang="en-US" dirty="0" smtClean="0"/>
              <a:t>执行</a:t>
            </a:r>
            <a:r>
              <a:rPr lang="zh-CN" altLang="en-US" dirty="0"/>
              <a:t>进程		</a:t>
            </a:r>
            <a:r>
              <a:rPr lang="en-US" altLang="zh-CN" dirty="0" smtClean="0"/>
              <a:t>Executor          </a:t>
            </a:r>
            <a:r>
              <a:rPr lang="zh-CN" altLang="en-US" b="1" dirty="0" smtClean="0">
                <a:solidFill>
                  <a:srgbClr val="00B0F0"/>
                </a:solidFill>
              </a:rPr>
              <a:t>物理计算单元</a:t>
            </a:r>
            <a:endParaRPr lang="en-US" altLang="zh-CN" dirty="0" smtClean="0">
              <a:solidFill>
                <a:srgbClr val="00B0F0"/>
              </a:solidFill>
            </a:endParaRPr>
          </a:p>
          <a:p>
            <a:pPr lvl="0">
              <a:buFont typeface="Wingdings" pitchFamily="2" charset="2"/>
              <a:buChar char="l"/>
            </a:pPr>
            <a:r>
              <a:rPr lang="en-US" altLang="zh-CN" dirty="0" smtClean="0"/>
              <a:t>  </a:t>
            </a:r>
            <a:r>
              <a:rPr lang="zh-CN" altLang="en-US" dirty="0" smtClean="0"/>
              <a:t>计算</a:t>
            </a:r>
            <a:r>
              <a:rPr lang="zh-CN" altLang="en-US" dirty="0"/>
              <a:t>任务		</a:t>
            </a:r>
            <a:r>
              <a:rPr lang="en-US" altLang="zh-CN" dirty="0" smtClean="0"/>
              <a:t>Task                 </a:t>
            </a:r>
            <a:r>
              <a:rPr lang="zh-CN" altLang="en-US" b="1" dirty="0" smtClean="0">
                <a:solidFill>
                  <a:srgbClr val="3F21F1"/>
                </a:solidFill>
              </a:rPr>
              <a:t>逻辑计算单元</a:t>
            </a:r>
            <a:endParaRPr lang="en-US" altLang="zh-CN" dirty="0"/>
          </a:p>
          <a:p>
            <a:pPr>
              <a:spcBef>
                <a:spcPts val="1200"/>
              </a:spcBef>
            </a:pPr>
            <a:r>
              <a:rPr lang="zh-CN" altLang="en-US" b="1" dirty="0"/>
              <a:t>主控程序</a:t>
            </a:r>
            <a:r>
              <a:rPr lang="en-US" altLang="zh-CN" b="1" dirty="0"/>
              <a:t>Nimbus</a:t>
            </a:r>
            <a:endParaRPr lang="en-US" altLang="zh-CN" dirty="0"/>
          </a:p>
          <a:p>
            <a:r>
              <a:rPr lang="en-US" altLang="zh-CN" dirty="0" smtClean="0"/>
              <a:t>     </a:t>
            </a:r>
            <a:r>
              <a:rPr lang="zh-CN" altLang="en-US" dirty="0" smtClean="0"/>
              <a:t>运行</a:t>
            </a:r>
            <a:r>
              <a:rPr lang="zh-CN" altLang="en-US" dirty="0"/>
              <a:t>在主节点上，是整个流计算集群的控制核心，总体负责</a:t>
            </a:r>
            <a:r>
              <a:rPr lang="en-US" altLang="zh-CN" dirty="0"/>
              <a:t>topology</a:t>
            </a:r>
            <a:r>
              <a:rPr lang="zh-CN" altLang="en-US" dirty="0"/>
              <a:t>的提交、运行状态监控、负载均衡及任务重新分配等。</a:t>
            </a:r>
            <a:r>
              <a:rPr lang="en-US" altLang="zh-CN" dirty="0"/>
              <a:t>Nimbus</a:t>
            </a:r>
            <a:r>
              <a:rPr lang="zh-CN" altLang="en-US" dirty="0"/>
              <a:t>分配的任务包含了</a:t>
            </a:r>
            <a:r>
              <a:rPr lang="en-US" altLang="zh-CN" dirty="0"/>
              <a:t>Topology</a:t>
            </a:r>
            <a:r>
              <a:rPr lang="zh-CN" altLang="en-US" dirty="0"/>
              <a:t>代码所在</a:t>
            </a:r>
            <a:r>
              <a:rPr lang="zh-CN" altLang="en-US" dirty="0" smtClean="0"/>
              <a:t>路径以及</a:t>
            </a:r>
            <a:r>
              <a:rPr lang="en-US" altLang="zh-CN" dirty="0"/>
              <a:t>Worker</a:t>
            </a:r>
            <a:r>
              <a:rPr lang="zh-CN" altLang="en-US" dirty="0"/>
              <a:t>，</a:t>
            </a:r>
            <a:r>
              <a:rPr lang="en-US" altLang="zh-CN" dirty="0"/>
              <a:t> Executor</a:t>
            </a:r>
            <a:r>
              <a:rPr lang="zh-CN" altLang="en-US" dirty="0"/>
              <a:t>和</a:t>
            </a:r>
            <a:r>
              <a:rPr lang="en-US" altLang="zh-CN" dirty="0"/>
              <a:t>Task</a:t>
            </a:r>
            <a:r>
              <a:rPr lang="zh-CN" altLang="en-US" dirty="0"/>
              <a:t>的信息。</a:t>
            </a:r>
          </a:p>
          <a:p>
            <a:pPr>
              <a:spcBef>
                <a:spcPts val="1200"/>
              </a:spcBef>
            </a:pPr>
            <a:r>
              <a:rPr lang="zh-CN" altLang="en-US" b="1" dirty="0"/>
              <a:t>集群调度器</a:t>
            </a:r>
            <a:r>
              <a:rPr lang="en-US" altLang="zh-CN" b="1" dirty="0"/>
              <a:t>Zookeeper</a:t>
            </a:r>
            <a:endParaRPr lang="en-US" altLang="zh-CN" dirty="0"/>
          </a:p>
          <a:p>
            <a:r>
              <a:rPr lang="en-US" altLang="zh-CN" dirty="0" smtClean="0"/>
              <a:t>     </a:t>
            </a:r>
            <a:r>
              <a:rPr lang="zh-CN" altLang="en-US" dirty="0" smtClean="0"/>
              <a:t>由</a:t>
            </a:r>
            <a:r>
              <a:rPr lang="en-US" altLang="zh-CN" dirty="0" err="1"/>
              <a:t>Hadoop</a:t>
            </a:r>
            <a:r>
              <a:rPr lang="zh-CN" altLang="en-US" dirty="0"/>
              <a:t>平台提供，是整个集群状态同步协调的核心组件。</a:t>
            </a:r>
            <a:r>
              <a:rPr lang="en-US" altLang="zh-CN" dirty="0"/>
              <a:t>Supervisor</a:t>
            </a:r>
            <a:r>
              <a:rPr lang="zh-CN" altLang="en-US" dirty="0"/>
              <a:t>，</a:t>
            </a:r>
            <a:r>
              <a:rPr lang="en-US" altLang="zh-CN" dirty="0"/>
              <a:t>Worker</a:t>
            </a:r>
            <a:r>
              <a:rPr lang="zh-CN" altLang="en-US" dirty="0"/>
              <a:t>，</a:t>
            </a:r>
            <a:r>
              <a:rPr lang="en-US" altLang="zh-CN" dirty="0"/>
              <a:t>Executor</a:t>
            </a:r>
            <a:r>
              <a:rPr lang="zh-CN" altLang="en-US" dirty="0"/>
              <a:t>等组件会定期向</a:t>
            </a:r>
            <a:r>
              <a:rPr lang="en-US" altLang="zh-CN" dirty="0"/>
              <a:t>Zookeeper</a:t>
            </a:r>
            <a:r>
              <a:rPr lang="zh-CN" altLang="en-US" dirty="0"/>
              <a:t>写心跳信息。当</a:t>
            </a:r>
            <a:r>
              <a:rPr lang="en-US" altLang="zh-CN" dirty="0"/>
              <a:t>Topology</a:t>
            </a:r>
            <a:r>
              <a:rPr lang="zh-CN" altLang="en-US" dirty="0"/>
              <a:t>出现错误或者有新的</a:t>
            </a:r>
            <a:r>
              <a:rPr lang="en-US" altLang="zh-CN" dirty="0"/>
              <a:t>Topology</a:t>
            </a:r>
            <a:r>
              <a:rPr lang="zh-CN" altLang="en-US" dirty="0"/>
              <a:t>提交到集群时，相关信息会同步到</a:t>
            </a:r>
            <a:r>
              <a:rPr lang="en-US" altLang="zh-CN" dirty="0"/>
              <a:t>Zookeeper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53591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21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85800" y="1219200"/>
            <a:ext cx="8001000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zh-CN" altLang="en-US" b="1" dirty="0"/>
              <a:t>工作节点控制程序 </a:t>
            </a:r>
            <a:r>
              <a:rPr lang="en-US" altLang="zh-CN" b="1" dirty="0"/>
              <a:t>Supervisor</a:t>
            </a:r>
            <a:endParaRPr lang="zh-CN" altLang="en-US" b="1" dirty="0"/>
          </a:p>
          <a:p>
            <a:r>
              <a:rPr lang="zh-CN" altLang="en-US" dirty="0"/>
              <a:t> </a:t>
            </a:r>
            <a:r>
              <a:rPr lang="zh-CN" altLang="en-US" dirty="0" smtClean="0"/>
              <a:t>     运行</a:t>
            </a:r>
            <a:r>
              <a:rPr lang="zh-CN" altLang="en-US" dirty="0"/>
              <a:t>在工作节点（称为</a:t>
            </a:r>
            <a:r>
              <a:rPr lang="en-US" altLang="zh-CN" dirty="0"/>
              <a:t>node</a:t>
            </a:r>
            <a:r>
              <a:rPr lang="zh-CN" altLang="en-US" dirty="0"/>
              <a:t>）上的控制程序，监听本地机器的状态，接受</a:t>
            </a:r>
            <a:r>
              <a:rPr lang="en-US" altLang="zh-CN" dirty="0"/>
              <a:t>Nimbus</a:t>
            </a:r>
            <a:r>
              <a:rPr lang="zh-CN" altLang="en-US" dirty="0"/>
              <a:t>指令管理本地的</a:t>
            </a:r>
            <a:r>
              <a:rPr lang="en-US" altLang="zh-CN" dirty="0"/>
              <a:t>Worker</a:t>
            </a:r>
            <a:r>
              <a:rPr lang="zh-CN" altLang="en-US" dirty="0"/>
              <a:t>进程。</a:t>
            </a:r>
            <a:r>
              <a:rPr lang="en-US" altLang="zh-CN" dirty="0"/>
              <a:t>Nimbus</a:t>
            </a:r>
            <a:r>
              <a:rPr lang="zh-CN" altLang="en-US" dirty="0"/>
              <a:t>和</a:t>
            </a:r>
            <a:r>
              <a:rPr lang="en-US" altLang="zh-CN" dirty="0"/>
              <a:t>Supervisor</a:t>
            </a:r>
            <a:r>
              <a:rPr lang="zh-CN" altLang="en-US" dirty="0"/>
              <a:t>都具有</a:t>
            </a:r>
            <a:r>
              <a:rPr lang="en-US" altLang="zh-CN" dirty="0"/>
              <a:t>fail-fast</a:t>
            </a:r>
            <a:r>
              <a:rPr lang="zh-CN" altLang="en-US" dirty="0"/>
              <a:t>（并发线程快速报错）和无状态的特点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>
              <a:spcBef>
                <a:spcPts val="1200"/>
              </a:spcBef>
            </a:pPr>
            <a:r>
              <a:rPr lang="zh-CN" altLang="en-US" b="1" dirty="0" smtClean="0"/>
              <a:t>工</a:t>
            </a:r>
            <a:r>
              <a:rPr lang="zh-CN" altLang="en-US" b="1" dirty="0"/>
              <a:t>作进程 </a:t>
            </a:r>
            <a:r>
              <a:rPr lang="en-US" altLang="zh-CN" b="1" dirty="0"/>
              <a:t>Worker</a:t>
            </a:r>
            <a:endParaRPr lang="zh-CN" altLang="en-US" dirty="0"/>
          </a:p>
          <a:p>
            <a:r>
              <a:rPr lang="en-US" altLang="zh-CN" dirty="0" smtClean="0"/>
              <a:t> </a:t>
            </a:r>
            <a:r>
              <a:rPr lang="en-US" altLang="zh-CN" dirty="0" smtClean="0"/>
              <a:t>    </a:t>
            </a:r>
            <a:r>
              <a:rPr lang="zh-CN" altLang="en-US" dirty="0" smtClean="0"/>
              <a:t>运行</a:t>
            </a:r>
            <a:r>
              <a:rPr lang="zh-CN" altLang="en-US" dirty="0"/>
              <a:t>在</a:t>
            </a:r>
            <a:r>
              <a:rPr lang="en-US" altLang="zh-CN" dirty="0"/>
              <a:t>node</a:t>
            </a:r>
            <a:r>
              <a:rPr lang="zh-CN" altLang="en-US" dirty="0"/>
              <a:t>上的工作进程。</a:t>
            </a:r>
            <a:r>
              <a:rPr lang="en-US" altLang="zh-CN" dirty="0"/>
              <a:t>Worker</a:t>
            </a:r>
            <a:r>
              <a:rPr lang="zh-CN" altLang="en-US" dirty="0"/>
              <a:t>由</a:t>
            </a:r>
            <a:r>
              <a:rPr lang="en-US" altLang="zh-CN" dirty="0"/>
              <a:t>node + port</a:t>
            </a:r>
            <a:r>
              <a:rPr lang="zh-CN" altLang="en-US" dirty="0"/>
              <a:t>唯一确定，一个</a:t>
            </a:r>
            <a:r>
              <a:rPr lang="en-US" altLang="zh-CN" dirty="0"/>
              <a:t>node</a:t>
            </a:r>
            <a:r>
              <a:rPr lang="zh-CN" altLang="en-US" dirty="0"/>
              <a:t>上可以有多个</a:t>
            </a:r>
            <a:r>
              <a:rPr lang="en-US" altLang="zh-CN" dirty="0"/>
              <a:t>Worker</a:t>
            </a:r>
            <a:r>
              <a:rPr lang="zh-CN" altLang="en-US" dirty="0"/>
              <a:t>进程运行，一个</a:t>
            </a:r>
            <a:r>
              <a:rPr lang="en-US" altLang="zh-CN" dirty="0"/>
              <a:t>Worker</a:t>
            </a:r>
            <a:r>
              <a:rPr lang="zh-CN" altLang="en-US" dirty="0"/>
              <a:t>内部可执行多个</a:t>
            </a:r>
            <a:r>
              <a:rPr lang="en-US" altLang="zh-CN" dirty="0"/>
              <a:t>Task</a:t>
            </a:r>
            <a:r>
              <a:rPr lang="zh-CN" altLang="en-US" dirty="0"/>
              <a:t>。</a:t>
            </a:r>
            <a:r>
              <a:rPr lang="en-US" altLang="zh-CN" dirty="0"/>
              <a:t>Worker</a:t>
            </a:r>
            <a:r>
              <a:rPr lang="zh-CN" altLang="en-US" dirty="0"/>
              <a:t>还负责与远程</a:t>
            </a:r>
            <a:r>
              <a:rPr lang="en-US" altLang="zh-CN" dirty="0"/>
              <a:t>node</a:t>
            </a:r>
            <a:r>
              <a:rPr lang="zh-CN" altLang="en-US" dirty="0"/>
              <a:t>的通信。</a:t>
            </a:r>
          </a:p>
          <a:p>
            <a:pPr>
              <a:spcBef>
                <a:spcPts val="1200"/>
              </a:spcBef>
            </a:pPr>
            <a:r>
              <a:rPr lang="zh-CN" altLang="en-US" b="1" dirty="0" smtClean="0"/>
              <a:t>执</a:t>
            </a:r>
            <a:r>
              <a:rPr lang="zh-CN" altLang="en-US" b="1" dirty="0"/>
              <a:t>行进程 </a:t>
            </a:r>
            <a:r>
              <a:rPr lang="en-US" altLang="zh-CN" b="1" dirty="0"/>
              <a:t>Executor</a:t>
            </a:r>
            <a:endParaRPr lang="zh-CN" altLang="en-US" dirty="0"/>
          </a:p>
          <a:p>
            <a:r>
              <a:rPr lang="zh-CN" altLang="en-US" dirty="0"/>
              <a:t>	提供</a:t>
            </a:r>
            <a:r>
              <a:rPr lang="en-US" altLang="zh-CN" dirty="0"/>
              <a:t>Task</a:t>
            </a:r>
            <a:r>
              <a:rPr lang="zh-CN" altLang="en-US" dirty="0"/>
              <a:t>运行时的容器，执行</a:t>
            </a:r>
            <a:r>
              <a:rPr lang="en-US" altLang="zh-CN" dirty="0"/>
              <a:t>Task</a:t>
            </a:r>
            <a:r>
              <a:rPr lang="zh-CN" altLang="en-US" dirty="0"/>
              <a:t>的处理逻辑。一个或多个</a:t>
            </a:r>
            <a:r>
              <a:rPr lang="en-US" altLang="zh-CN" dirty="0"/>
              <a:t>Executor</a:t>
            </a:r>
            <a:r>
              <a:rPr lang="zh-CN" altLang="en-US" dirty="0"/>
              <a:t>实例可以运行在一个</a:t>
            </a:r>
            <a:r>
              <a:rPr lang="en-US" altLang="zh-CN" dirty="0"/>
              <a:t>Worker</a:t>
            </a:r>
            <a:r>
              <a:rPr lang="zh-CN" altLang="en-US" dirty="0"/>
              <a:t>中，一个或多个</a:t>
            </a:r>
            <a:r>
              <a:rPr lang="en-US" altLang="zh-CN" dirty="0"/>
              <a:t>Task</a:t>
            </a:r>
            <a:r>
              <a:rPr lang="zh-CN" altLang="en-US" dirty="0"/>
              <a:t>线程也可运行在一个</a:t>
            </a:r>
            <a:r>
              <a:rPr lang="en-US" altLang="zh-CN" dirty="0"/>
              <a:t>Executor</a:t>
            </a:r>
            <a:r>
              <a:rPr lang="zh-CN" altLang="en-US" dirty="0" smtClean="0"/>
              <a:t>中。</a:t>
            </a:r>
            <a:endParaRPr lang="en-US" altLang="zh-CN" dirty="0" smtClean="0"/>
          </a:p>
          <a:p>
            <a:pPr>
              <a:spcBef>
                <a:spcPts val="1200"/>
              </a:spcBef>
            </a:pPr>
            <a:r>
              <a:rPr lang="zh-CN" altLang="en-US" b="1" dirty="0" smtClean="0"/>
              <a:t>计</a:t>
            </a:r>
            <a:r>
              <a:rPr lang="zh-CN" altLang="en-US" b="1" dirty="0"/>
              <a:t>算任务 </a:t>
            </a:r>
            <a:r>
              <a:rPr lang="en-US" altLang="zh-CN" b="1" dirty="0"/>
              <a:t>Task</a:t>
            </a:r>
            <a:endParaRPr lang="zh-CN" altLang="en-US" dirty="0"/>
          </a:p>
          <a:p>
            <a:r>
              <a:rPr lang="zh-CN" altLang="en-US" dirty="0"/>
              <a:t>	逻辑组件</a:t>
            </a:r>
            <a:r>
              <a:rPr lang="en-US" altLang="zh-CN" dirty="0"/>
              <a:t>Spout/Bolt</a:t>
            </a:r>
            <a:r>
              <a:rPr lang="zh-CN" altLang="en-US" dirty="0"/>
              <a:t>在运行时的实体，也是</a:t>
            </a:r>
            <a:r>
              <a:rPr lang="en-US" altLang="zh-CN" dirty="0"/>
              <a:t>Executor</a:t>
            </a:r>
            <a:r>
              <a:rPr lang="zh-CN" altLang="en-US" dirty="0"/>
              <a:t>内并行运行的计算任务。一个</a:t>
            </a:r>
            <a:r>
              <a:rPr lang="en-US" altLang="zh-CN" dirty="0"/>
              <a:t>Spout/Bolt</a:t>
            </a:r>
            <a:r>
              <a:rPr lang="zh-CN" altLang="en-US" dirty="0"/>
              <a:t>在运行时可能对应一个或多个</a:t>
            </a:r>
            <a:r>
              <a:rPr lang="en-US" altLang="zh-CN" dirty="0"/>
              <a:t>Tasks</a:t>
            </a:r>
            <a:r>
              <a:rPr lang="zh-CN" altLang="en-US" dirty="0"/>
              <a:t>，并行运行在不同节点上。</a:t>
            </a:r>
            <a:r>
              <a:rPr lang="en-US" altLang="zh-CN" dirty="0"/>
              <a:t>Task</a:t>
            </a:r>
            <a:r>
              <a:rPr lang="zh-CN" altLang="en-US" dirty="0"/>
              <a:t>数目可在</a:t>
            </a:r>
            <a:r>
              <a:rPr lang="en-US" altLang="zh-CN" dirty="0"/>
              <a:t>Topology</a:t>
            </a:r>
            <a:r>
              <a:rPr lang="zh-CN" altLang="en-US" dirty="0"/>
              <a:t>中配置，一旦设定不能改变。</a:t>
            </a:r>
          </a:p>
        </p:txBody>
      </p:sp>
    </p:spTree>
    <p:extLst>
      <p:ext uri="{BB962C8B-B14F-4D97-AF65-F5344CB8AC3E}">
        <p14:creationId xmlns="" xmlns:p14="http://schemas.microsoft.com/office/powerpoint/2010/main" val="3032845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22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62000" y="685800"/>
            <a:ext cx="7861731" cy="59436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21551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23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pic>
        <p:nvPicPr>
          <p:cNvPr id="97282" name="Picture 2" descr="https://imgconvert.csdnimg.cn/aHR0cHM6Ly9naXRlZS5jb20vaGVpYmFpeWluZy9CaWdEYXRhLU5vdGVzL3Jhdy9tYXN0ZXIvcGljdHVyZXMvcmVsYXRpb25zaGlwcy13b3JrZXItcHJvY2Vzc2VzLWV4ZWN1dG9ycy10YXNrcy5wbmc?x-oss-process=image/format,png#pic_center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4800" y="2971800"/>
            <a:ext cx="8534400" cy="3667008"/>
          </a:xfrm>
          <a:prstGeom prst="rect">
            <a:avLst/>
          </a:prstGeom>
          <a:noFill/>
        </p:spPr>
      </p:pic>
      <p:sp>
        <p:nvSpPr>
          <p:cNvPr id="8" name="矩形 7"/>
          <p:cNvSpPr/>
          <p:nvPr/>
        </p:nvSpPr>
        <p:spPr>
          <a:xfrm>
            <a:off x="533400" y="1143000"/>
            <a:ext cx="7467600" cy="1700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dirty="0" smtClean="0"/>
              <a:t>  一个运行中的 </a:t>
            </a:r>
            <a:r>
              <a:rPr lang="en-US" altLang="zh-CN" dirty="0" smtClean="0"/>
              <a:t>Topology </a:t>
            </a:r>
            <a:r>
              <a:rPr lang="zh-CN" altLang="en-US" dirty="0" smtClean="0"/>
              <a:t>由集群中的多个 </a:t>
            </a:r>
            <a:r>
              <a:rPr lang="en-US" altLang="zh-CN" dirty="0" smtClean="0"/>
              <a:t>Worker </a:t>
            </a:r>
            <a:r>
              <a:rPr lang="zh-CN" altLang="en-US" dirty="0" smtClean="0"/>
              <a:t>进程组成的</a:t>
            </a: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dirty="0" smtClean="0"/>
              <a:t>  在默认情况下，每个 </a:t>
            </a:r>
            <a:r>
              <a:rPr lang="en-US" altLang="zh-CN" dirty="0" smtClean="0"/>
              <a:t>Worker </a:t>
            </a:r>
            <a:r>
              <a:rPr lang="zh-CN" altLang="en-US" dirty="0" smtClean="0"/>
              <a:t>进程默认启动一个 </a:t>
            </a:r>
            <a:r>
              <a:rPr lang="en-US" altLang="zh-CN" dirty="0" smtClean="0"/>
              <a:t>Executor </a:t>
            </a:r>
            <a:r>
              <a:rPr lang="zh-CN" altLang="en-US" dirty="0" smtClean="0"/>
              <a:t>线程</a:t>
            </a: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dirty="0" smtClean="0"/>
              <a:t>  在默认情况下，每个 </a:t>
            </a:r>
            <a:r>
              <a:rPr lang="en-US" altLang="zh-CN" dirty="0" smtClean="0"/>
              <a:t>Executor </a:t>
            </a:r>
            <a:r>
              <a:rPr lang="zh-CN" altLang="en-US" dirty="0" smtClean="0"/>
              <a:t>默认启动一个 </a:t>
            </a:r>
            <a:r>
              <a:rPr lang="en-US" altLang="zh-CN" dirty="0" smtClean="0"/>
              <a:t>Task </a:t>
            </a:r>
            <a:r>
              <a:rPr lang="zh-CN" altLang="en-US" dirty="0" smtClean="0"/>
              <a:t>线程；</a:t>
            </a: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dirty="0" smtClean="0"/>
              <a:t>  Task </a:t>
            </a:r>
            <a:r>
              <a:rPr lang="zh-CN" altLang="en-US" dirty="0" smtClean="0"/>
              <a:t>是组成 </a:t>
            </a:r>
            <a:r>
              <a:rPr lang="en-US" altLang="zh-CN" dirty="0" smtClean="0"/>
              <a:t>Component </a:t>
            </a:r>
            <a:r>
              <a:rPr lang="zh-CN" altLang="en-US" dirty="0" smtClean="0"/>
              <a:t>的代码单元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221551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24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1000" y="1447800"/>
            <a:ext cx="8534400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l"/>
            </a:pPr>
            <a:r>
              <a:rPr lang="en-US" altLang="zh-CN" sz="2000" dirty="0" smtClean="0"/>
              <a:t>  1 </a:t>
            </a:r>
            <a:r>
              <a:rPr lang="zh-CN" altLang="en-US" sz="2000" dirty="0" smtClean="0"/>
              <a:t>个 </a:t>
            </a:r>
            <a:r>
              <a:rPr lang="en-US" altLang="zh-CN" sz="2000" dirty="0" smtClean="0"/>
              <a:t>Worker </a:t>
            </a:r>
            <a:r>
              <a:rPr lang="zh-CN" altLang="en-US" sz="2000" dirty="0" smtClean="0"/>
              <a:t>进程执行的是 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 </a:t>
            </a:r>
            <a:r>
              <a:rPr lang="en-US" altLang="zh-CN" sz="2000" dirty="0" smtClean="0"/>
              <a:t>Topology </a:t>
            </a:r>
            <a:r>
              <a:rPr lang="zh-CN" altLang="en-US" sz="2000" dirty="0" smtClean="0"/>
              <a:t>的子集，不会出现 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 </a:t>
            </a:r>
            <a:r>
              <a:rPr lang="en-US" altLang="zh-CN" sz="2000" dirty="0" smtClean="0"/>
              <a:t>Worker </a:t>
            </a:r>
            <a:r>
              <a:rPr lang="zh-CN" altLang="en-US" sz="2000" dirty="0" smtClean="0"/>
              <a:t>为多个 </a:t>
            </a:r>
            <a:r>
              <a:rPr lang="en-US" altLang="zh-CN" sz="2000" dirty="0" smtClean="0"/>
              <a:t>Topology </a:t>
            </a:r>
            <a:r>
              <a:rPr lang="zh-CN" altLang="en-US" sz="2000" dirty="0" smtClean="0"/>
              <a:t>服务的情况，因此 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个运行中的 </a:t>
            </a:r>
            <a:r>
              <a:rPr lang="en-US" altLang="zh-CN" sz="2000" dirty="0" smtClean="0"/>
              <a:t>Topology </a:t>
            </a:r>
            <a:r>
              <a:rPr lang="zh-CN" altLang="en-US" sz="2000" dirty="0" smtClean="0"/>
              <a:t>就是由集群中多台物理机上的多个 </a:t>
            </a:r>
            <a:r>
              <a:rPr lang="en-US" altLang="zh-CN" sz="2000" dirty="0" smtClean="0"/>
              <a:t>Worker </a:t>
            </a:r>
            <a:r>
              <a:rPr lang="zh-CN" altLang="en-US" sz="2000" dirty="0" smtClean="0"/>
              <a:t>进程组成的。</a:t>
            </a:r>
            <a:endParaRPr lang="en-US" altLang="zh-CN" sz="2000" dirty="0" smtClean="0"/>
          </a:p>
          <a:p>
            <a:pPr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000" dirty="0" smtClean="0"/>
              <a:t>  1 </a:t>
            </a:r>
            <a:r>
              <a:rPr lang="zh-CN" altLang="en-US" sz="2000" dirty="0" smtClean="0"/>
              <a:t>个 </a:t>
            </a:r>
            <a:r>
              <a:rPr lang="en-US" altLang="zh-CN" sz="2000" dirty="0" smtClean="0"/>
              <a:t>Worker </a:t>
            </a:r>
            <a:r>
              <a:rPr lang="zh-CN" altLang="en-US" sz="2000" dirty="0" smtClean="0"/>
              <a:t>进程会启动 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个或多个 </a:t>
            </a:r>
            <a:r>
              <a:rPr lang="en-US" altLang="zh-CN" sz="2000" dirty="0" smtClean="0"/>
              <a:t>Executor </a:t>
            </a:r>
            <a:r>
              <a:rPr lang="zh-CN" altLang="en-US" sz="2000" dirty="0" smtClean="0"/>
              <a:t>线程来执行 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 </a:t>
            </a:r>
            <a:r>
              <a:rPr lang="en-US" altLang="zh-CN" sz="2000" dirty="0" smtClean="0"/>
              <a:t>Topology </a:t>
            </a:r>
            <a:r>
              <a:rPr lang="zh-CN" altLang="en-US" sz="2000" dirty="0" smtClean="0"/>
              <a:t>的 </a:t>
            </a:r>
            <a:r>
              <a:rPr lang="en-US" altLang="zh-CN" sz="2000" dirty="0" smtClean="0"/>
              <a:t>Component(</a:t>
            </a:r>
            <a:r>
              <a:rPr lang="zh-CN" altLang="en-US" sz="2000" dirty="0" smtClean="0"/>
              <a:t>组件，即 </a:t>
            </a:r>
            <a:r>
              <a:rPr lang="en-US" altLang="zh-CN" sz="2000" dirty="0" smtClean="0"/>
              <a:t>Spout </a:t>
            </a:r>
            <a:r>
              <a:rPr lang="zh-CN" altLang="en-US" sz="2000" dirty="0" smtClean="0"/>
              <a:t>或 </a:t>
            </a:r>
            <a:r>
              <a:rPr lang="en-US" altLang="zh-CN" sz="2000" dirty="0" smtClean="0"/>
              <a:t>Bolt)</a:t>
            </a:r>
          </a:p>
          <a:p>
            <a:pPr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000" dirty="0" smtClean="0"/>
              <a:t>  Executor </a:t>
            </a:r>
            <a:r>
              <a:rPr lang="zh-CN" altLang="en-US" sz="2000" dirty="0" smtClean="0"/>
              <a:t>是 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个被 </a:t>
            </a:r>
            <a:r>
              <a:rPr lang="en-US" altLang="zh-CN" sz="2000" dirty="0" smtClean="0"/>
              <a:t>Worker </a:t>
            </a:r>
            <a:r>
              <a:rPr lang="zh-CN" altLang="en-US" sz="2000" dirty="0" smtClean="0"/>
              <a:t>进程启动的单独线程。每个 </a:t>
            </a:r>
            <a:r>
              <a:rPr lang="en-US" altLang="zh-CN" sz="2000" dirty="0" smtClean="0"/>
              <a:t>Executor </a:t>
            </a:r>
            <a:r>
              <a:rPr lang="zh-CN" altLang="en-US" sz="2000" dirty="0" smtClean="0"/>
              <a:t>会运行 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 </a:t>
            </a:r>
            <a:r>
              <a:rPr lang="en-US" altLang="zh-CN" sz="2000" dirty="0" smtClean="0"/>
              <a:t>Component </a:t>
            </a:r>
            <a:r>
              <a:rPr lang="zh-CN" altLang="en-US" sz="2000" dirty="0" smtClean="0"/>
              <a:t>中的一个或者多个 </a:t>
            </a:r>
            <a:r>
              <a:rPr lang="en-US" altLang="zh-CN" sz="2000" dirty="0" smtClean="0"/>
              <a:t>Task</a:t>
            </a:r>
          </a:p>
          <a:p>
            <a:pPr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000" dirty="0" smtClean="0"/>
              <a:t>  Task </a:t>
            </a:r>
            <a:r>
              <a:rPr lang="zh-CN" altLang="en-US" sz="2000" dirty="0" smtClean="0"/>
              <a:t>是组成 </a:t>
            </a:r>
            <a:r>
              <a:rPr lang="en-US" altLang="zh-CN" sz="2000" dirty="0" smtClean="0"/>
              <a:t>Component </a:t>
            </a:r>
            <a:r>
              <a:rPr lang="zh-CN" altLang="en-US" sz="2000" dirty="0" smtClean="0"/>
              <a:t>的代码单元。</a:t>
            </a:r>
            <a:r>
              <a:rPr lang="en-US" altLang="zh-CN" sz="2000" dirty="0" smtClean="0"/>
              <a:t>Topology </a:t>
            </a:r>
            <a:r>
              <a:rPr lang="zh-CN" altLang="en-US" sz="2000" dirty="0" smtClean="0"/>
              <a:t>启动后，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 </a:t>
            </a:r>
            <a:r>
              <a:rPr lang="en-US" altLang="zh-CN" sz="2000" dirty="0" smtClean="0"/>
              <a:t>Component </a:t>
            </a:r>
            <a:r>
              <a:rPr lang="zh-CN" altLang="en-US" sz="2000" dirty="0" smtClean="0"/>
              <a:t>的 </a:t>
            </a:r>
            <a:r>
              <a:rPr lang="en-US" altLang="zh-CN" sz="2000" dirty="0" smtClean="0"/>
              <a:t>Task </a:t>
            </a:r>
            <a:r>
              <a:rPr lang="zh-CN" altLang="en-US" sz="2000" dirty="0" smtClean="0"/>
              <a:t>数目是固定不变的，但该 </a:t>
            </a:r>
            <a:r>
              <a:rPr lang="en-US" altLang="zh-CN" sz="2000" dirty="0" smtClean="0"/>
              <a:t>Component </a:t>
            </a:r>
            <a:r>
              <a:rPr lang="zh-CN" altLang="en-US" sz="2000" dirty="0" smtClean="0"/>
              <a:t>使用的 </a:t>
            </a:r>
            <a:r>
              <a:rPr lang="en-US" altLang="zh-CN" sz="2000" dirty="0" smtClean="0"/>
              <a:t>Executor </a:t>
            </a:r>
            <a:r>
              <a:rPr lang="zh-CN" altLang="en-US" sz="2000" dirty="0" smtClean="0"/>
              <a:t>线程数可以动态调整（例如：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 </a:t>
            </a:r>
            <a:r>
              <a:rPr lang="en-US" altLang="zh-CN" sz="2000" dirty="0" smtClean="0"/>
              <a:t>Executor </a:t>
            </a:r>
            <a:r>
              <a:rPr lang="zh-CN" altLang="en-US" sz="2000" dirty="0" smtClean="0"/>
              <a:t>线程可以执行该 </a:t>
            </a:r>
            <a:r>
              <a:rPr lang="en-US" altLang="zh-CN" sz="2000" dirty="0" smtClean="0"/>
              <a:t>Component </a:t>
            </a:r>
            <a:r>
              <a:rPr lang="zh-CN" altLang="en-US" sz="2000" dirty="0" smtClean="0"/>
              <a:t>的 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个或多个 </a:t>
            </a:r>
            <a:r>
              <a:rPr lang="en-US" altLang="zh-CN" sz="2000" dirty="0" smtClean="0"/>
              <a:t>Task </a:t>
            </a:r>
            <a:r>
              <a:rPr lang="zh-CN" altLang="en-US" sz="2000" dirty="0" smtClean="0"/>
              <a:t>实例）。这意味着，对于 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 </a:t>
            </a:r>
            <a:r>
              <a:rPr lang="en-US" altLang="zh-CN" sz="2000" dirty="0" smtClean="0"/>
              <a:t>Component </a:t>
            </a:r>
            <a:r>
              <a:rPr lang="zh-CN" altLang="en-US" sz="2000" dirty="0" smtClean="0"/>
              <a:t>来说，</a:t>
            </a:r>
            <a:r>
              <a:rPr lang="en-US" altLang="zh-CN" sz="2000" dirty="0" smtClean="0"/>
              <a:t>#threads&lt;=#tasks</a:t>
            </a:r>
            <a:r>
              <a:rPr lang="zh-CN" altLang="en-US" sz="2000" dirty="0" smtClean="0"/>
              <a:t>（线程数小于等于 </a:t>
            </a:r>
            <a:r>
              <a:rPr lang="en-US" altLang="zh-CN" sz="2000" dirty="0" smtClean="0"/>
              <a:t>Task </a:t>
            </a:r>
            <a:r>
              <a:rPr lang="zh-CN" altLang="en-US" sz="2000" dirty="0" smtClean="0"/>
              <a:t>数目）这样的情况是存在的。默认情况下 </a:t>
            </a:r>
            <a:r>
              <a:rPr lang="en-US" altLang="zh-CN" sz="2000" dirty="0" smtClean="0"/>
              <a:t>Task </a:t>
            </a:r>
            <a:r>
              <a:rPr lang="zh-CN" altLang="en-US" sz="2000" dirty="0" smtClean="0"/>
              <a:t>的数目等于 </a:t>
            </a:r>
            <a:r>
              <a:rPr lang="en-US" altLang="zh-CN" sz="2000" dirty="0" smtClean="0"/>
              <a:t>Executor </a:t>
            </a:r>
            <a:r>
              <a:rPr lang="zh-CN" altLang="en-US" sz="2000" dirty="0" smtClean="0"/>
              <a:t>线程数，即 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 </a:t>
            </a:r>
            <a:r>
              <a:rPr lang="en-US" altLang="zh-CN" sz="2000" dirty="0" smtClean="0"/>
              <a:t>Executor </a:t>
            </a:r>
            <a:r>
              <a:rPr lang="zh-CN" altLang="en-US" sz="2000" dirty="0" smtClean="0"/>
              <a:t>线程只运行 </a:t>
            </a:r>
            <a:r>
              <a:rPr lang="en-US" altLang="zh-CN" sz="2000" dirty="0" smtClean="0"/>
              <a:t>1 </a:t>
            </a:r>
            <a:r>
              <a:rPr lang="zh-CN" altLang="en-US" sz="2000" dirty="0" smtClean="0"/>
              <a:t>个 </a:t>
            </a:r>
            <a:r>
              <a:rPr lang="en-US" altLang="zh-CN" sz="2000" dirty="0" smtClean="0"/>
              <a:t>Task</a:t>
            </a:r>
            <a:r>
              <a:rPr lang="zh-CN" altLang="en-US" sz="2000" dirty="0" smtClean="0"/>
              <a:t>。</a:t>
            </a:r>
          </a:p>
        </p:txBody>
      </p:sp>
    </p:spTree>
    <p:extLst>
      <p:ext uri="{BB962C8B-B14F-4D97-AF65-F5344CB8AC3E}">
        <p14:creationId xmlns="" xmlns:p14="http://schemas.microsoft.com/office/powerpoint/2010/main" val="221551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25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740434" y="1068288"/>
            <a:ext cx="7924800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40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3. Storm</a:t>
            </a:r>
            <a:r>
              <a:rPr lang="zh-CN" altLang="en-US" sz="40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工作机制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62000" y="1828800"/>
            <a:ext cx="794636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Topology</a:t>
            </a:r>
            <a:r>
              <a:rPr lang="zh-CN" altLang="en-US" sz="2800" b="1" dirty="0"/>
              <a:t>提交与执行</a:t>
            </a:r>
          </a:p>
          <a:p>
            <a:pPr>
              <a:spcBef>
                <a:spcPts val="600"/>
              </a:spcBef>
            </a:pPr>
            <a:r>
              <a:rPr lang="zh-CN" altLang="en-US" dirty="0" smtClean="0"/>
              <a:t>      </a:t>
            </a:r>
            <a:r>
              <a:rPr lang="en-US" altLang="zh-CN" dirty="0" smtClean="0"/>
              <a:t>Storm</a:t>
            </a:r>
            <a:r>
              <a:rPr lang="zh-CN" altLang="en-US" dirty="0"/>
              <a:t>作业</a:t>
            </a:r>
            <a:r>
              <a:rPr lang="en-US" altLang="zh-CN" dirty="0"/>
              <a:t>Topology</a:t>
            </a:r>
            <a:r>
              <a:rPr lang="zh-CN" altLang="en-US" dirty="0"/>
              <a:t>的提交过程如</a:t>
            </a:r>
            <a:r>
              <a:rPr lang="zh-CN" altLang="en-US" dirty="0" smtClean="0"/>
              <a:t>图所</a:t>
            </a:r>
            <a:r>
              <a:rPr lang="zh-CN" altLang="en-US" dirty="0"/>
              <a:t>示。在非本地模式下，客户端通过</a:t>
            </a:r>
            <a:r>
              <a:rPr lang="en-US" altLang="zh-CN" dirty="0"/>
              <a:t>Thrift</a:t>
            </a:r>
            <a:r>
              <a:rPr lang="zh-CN" altLang="en-US" dirty="0"/>
              <a:t>调用</a:t>
            </a:r>
            <a:r>
              <a:rPr lang="en-US" altLang="zh-CN" dirty="0"/>
              <a:t>Nimbus</a:t>
            </a:r>
            <a:r>
              <a:rPr lang="zh-CN" altLang="en-US" dirty="0"/>
              <a:t>接口来上传代码到</a:t>
            </a:r>
            <a:r>
              <a:rPr lang="en-US" altLang="zh-CN" dirty="0"/>
              <a:t>Nimbus</a:t>
            </a:r>
            <a:r>
              <a:rPr lang="zh-CN" altLang="en-US" dirty="0"/>
              <a:t>并启动提交操作。</a:t>
            </a:r>
            <a:r>
              <a:rPr lang="en-US" altLang="zh-CN" dirty="0"/>
              <a:t>Nimbus</a:t>
            </a:r>
            <a:r>
              <a:rPr lang="zh-CN" altLang="en-US" dirty="0"/>
              <a:t>进行任务分配，并将信息同步到</a:t>
            </a:r>
            <a:r>
              <a:rPr lang="en-US" altLang="zh-CN" dirty="0"/>
              <a:t>Zookeeper</a:t>
            </a:r>
            <a:r>
              <a:rPr lang="zh-CN" altLang="en-US" dirty="0"/>
              <a:t>。</a:t>
            </a:r>
            <a:r>
              <a:rPr lang="en-US" altLang="zh-CN" dirty="0"/>
              <a:t>Supervisor</a:t>
            </a:r>
            <a:r>
              <a:rPr lang="zh-CN" altLang="en-US" dirty="0"/>
              <a:t>定期获取任务分配信息，如果</a:t>
            </a:r>
            <a:r>
              <a:rPr lang="en-US" altLang="zh-CN" dirty="0"/>
              <a:t>Topology</a:t>
            </a:r>
            <a:r>
              <a:rPr lang="zh-CN" altLang="en-US" dirty="0"/>
              <a:t>代码缺失，会从</a:t>
            </a:r>
            <a:r>
              <a:rPr lang="en-US" altLang="zh-CN" dirty="0"/>
              <a:t>Nimbus</a:t>
            </a:r>
            <a:r>
              <a:rPr lang="zh-CN" altLang="en-US" dirty="0"/>
              <a:t>下载代码，并根据任务分配信息同步</a:t>
            </a:r>
            <a:r>
              <a:rPr lang="en-US" altLang="zh-CN" dirty="0"/>
              <a:t>Worker</a:t>
            </a:r>
            <a:r>
              <a:rPr lang="zh-CN" altLang="en-US" dirty="0"/>
              <a:t>。</a:t>
            </a:r>
            <a:r>
              <a:rPr lang="en-US" altLang="zh-CN" dirty="0"/>
              <a:t>Worker</a:t>
            </a:r>
            <a:r>
              <a:rPr lang="zh-CN" altLang="en-US" dirty="0"/>
              <a:t>根据分配的</a:t>
            </a:r>
            <a:r>
              <a:rPr lang="en-US" altLang="zh-CN" dirty="0"/>
              <a:t>tasks</a:t>
            </a:r>
            <a:r>
              <a:rPr lang="zh-CN" altLang="en-US" dirty="0"/>
              <a:t>信息，启动多个</a:t>
            </a:r>
            <a:r>
              <a:rPr lang="en-US" altLang="zh-CN" dirty="0"/>
              <a:t>Executor</a:t>
            </a:r>
            <a:r>
              <a:rPr lang="zh-CN" altLang="en-US" dirty="0"/>
              <a:t>线程，同时实例化</a:t>
            </a:r>
            <a:r>
              <a:rPr lang="en-US" altLang="zh-CN" dirty="0"/>
              <a:t>Spout</a:t>
            </a:r>
            <a:r>
              <a:rPr lang="zh-CN" altLang="en-US" dirty="0"/>
              <a:t>，</a:t>
            </a:r>
            <a:r>
              <a:rPr lang="en-US" altLang="zh-CN" dirty="0"/>
              <a:t>Bolt</a:t>
            </a:r>
            <a:r>
              <a:rPr lang="zh-CN" altLang="en-US" dirty="0"/>
              <a:t>，</a:t>
            </a:r>
            <a:r>
              <a:rPr lang="en-US" altLang="zh-CN" dirty="0"/>
              <a:t>Acker</a:t>
            </a:r>
            <a:r>
              <a:rPr lang="zh-CN" altLang="en-US" dirty="0"/>
              <a:t>等组件，待所有</a:t>
            </a:r>
            <a:r>
              <a:rPr lang="en-US" altLang="zh-CN" dirty="0"/>
              <a:t>connections</a:t>
            </a:r>
            <a:r>
              <a:rPr lang="zh-CN" altLang="en-US" dirty="0"/>
              <a:t>（</a:t>
            </a:r>
            <a:r>
              <a:rPr lang="en-US" altLang="zh-CN" dirty="0"/>
              <a:t>Worker</a:t>
            </a:r>
            <a:r>
              <a:rPr lang="zh-CN" altLang="en-US" dirty="0"/>
              <a:t>和其它机器通讯的网络连接）启动完毕，此</a:t>
            </a:r>
            <a:r>
              <a:rPr lang="en-US" altLang="zh-CN" dirty="0"/>
              <a:t>Storm</a:t>
            </a:r>
            <a:r>
              <a:rPr lang="zh-CN" altLang="en-US" dirty="0"/>
              <a:t>系统即进入工作状态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>
              <a:spcBef>
                <a:spcPts val="600"/>
              </a:spcBef>
            </a:pPr>
            <a:r>
              <a:rPr lang="en-US" altLang="zh-CN" dirty="0" smtClean="0"/>
              <a:t>     Storm</a:t>
            </a:r>
            <a:r>
              <a:rPr lang="zh-CN" altLang="en-US" dirty="0"/>
              <a:t>的运行有两种模式</a:t>
            </a:r>
            <a:r>
              <a:rPr lang="en-US" altLang="zh-CN" dirty="0"/>
              <a:t>: </a:t>
            </a:r>
            <a:r>
              <a:rPr lang="zh-CN" altLang="en-US" dirty="0"/>
              <a:t>本地模式和分布式模式。</a:t>
            </a:r>
          </a:p>
          <a:p>
            <a:pPr>
              <a:spcBef>
                <a:spcPts val="600"/>
              </a:spcBef>
            </a:pPr>
            <a:r>
              <a:rPr lang="en-US" altLang="zh-CN" dirty="0"/>
              <a:t>1) </a:t>
            </a:r>
            <a:r>
              <a:rPr lang="zh-CN" altLang="en-US" dirty="0"/>
              <a:t>本地</a:t>
            </a:r>
            <a:r>
              <a:rPr lang="zh-CN" altLang="en-US" dirty="0" smtClean="0"/>
              <a:t>模式：</a:t>
            </a:r>
            <a:r>
              <a:rPr lang="en-US" altLang="zh-CN" dirty="0" smtClean="0"/>
              <a:t>Storm</a:t>
            </a:r>
            <a:r>
              <a:rPr lang="zh-CN" altLang="en-US" dirty="0"/>
              <a:t>用一个进程里面的线程来模拟所有的</a:t>
            </a:r>
            <a:r>
              <a:rPr lang="en-US" altLang="zh-CN" dirty="0"/>
              <a:t>Spout</a:t>
            </a:r>
            <a:r>
              <a:rPr lang="zh-CN" altLang="en-US" dirty="0"/>
              <a:t>和</a:t>
            </a:r>
            <a:r>
              <a:rPr lang="en-US" altLang="zh-CN" dirty="0"/>
              <a:t>Bolt</a:t>
            </a:r>
            <a:r>
              <a:rPr lang="zh-CN" altLang="en-US" dirty="0"/>
              <a:t>。本地模式只对开发测试来说有用。</a:t>
            </a:r>
          </a:p>
          <a:p>
            <a:pPr>
              <a:spcBef>
                <a:spcPts val="600"/>
              </a:spcBef>
            </a:pPr>
            <a:r>
              <a:rPr lang="en-US" altLang="zh-CN" dirty="0"/>
              <a:t>2) </a:t>
            </a:r>
            <a:r>
              <a:rPr lang="zh-CN" altLang="en-US" dirty="0"/>
              <a:t>分布式</a:t>
            </a:r>
            <a:r>
              <a:rPr lang="zh-CN" altLang="en-US" dirty="0" smtClean="0"/>
              <a:t>模式：</a:t>
            </a:r>
            <a:r>
              <a:rPr lang="en-US" altLang="zh-CN" dirty="0" smtClean="0"/>
              <a:t>Storm</a:t>
            </a:r>
            <a:r>
              <a:rPr lang="zh-CN" altLang="en-US" dirty="0"/>
              <a:t>以多进程多线程模式运行在一个集群上。当提交</a:t>
            </a:r>
            <a:r>
              <a:rPr lang="en-US" altLang="zh-CN" dirty="0"/>
              <a:t>Topology</a:t>
            </a:r>
            <a:r>
              <a:rPr lang="zh-CN" altLang="en-US" dirty="0"/>
              <a:t>给</a:t>
            </a:r>
            <a:r>
              <a:rPr lang="en-US" altLang="zh-CN" dirty="0"/>
              <a:t>Nimbus</a:t>
            </a:r>
            <a:r>
              <a:rPr lang="zh-CN" altLang="en-US" dirty="0"/>
              <a:t>的时候， 同时就提交了</a:t>
            </a:r>
            <a:r>
              <a:rPr lang="en-US" altLang="zh-CN" dirty="0"/>
              <a:t>Topology</a:t>
            </a:r>
            <a:r>
              <a:rPr lang="zh-CN" altLang="en-US" dirty="0"/>
              <a:t>的代码。</a:t>
            </a:r>
            <a:r>
              <a:rPr lang="en-US" altLang="zh-CN" dirty="0"/>
              <a:t>Nimbus</a:t>
            </a:r>
            <a:r>
              <a:rPr lang="zh-CN" altLang="en-US" dirty="0"/>
              <a:t>负责分发你的代码并且负责给你的</a:t>
            </a:r>
            <a:r>
              <a:rPr lang="en-US" altLang="zh-CN" dirty="0" err="1"/>
              <a:t>topolgoy</a:t>
            </a:r>
            <a:r>
              <a:rPr lang="zh-CN" altLang="en-US" dirty="0"/>
              <a:t>分配工作进程，如果一个工作</a:t>
            </a:r>
            <a:r>
              <a:rPr lang="zh-CN" altLang="en-US" dirty="0" smtClean="0"/>
              <a:t>进程</a:t>
            </a:r>
            <a:r>
              <a:rPr lang="en-US" altLang="zh-CN" dirty="0" smtClean="0"/>
              <a:t>failed</a:t>
            </a:r>
            <a:r>
              <a:rPr lang="zh-CN" altLang="en-US" dirty="0" smtClean="0"/>
              <a:t>，</a:t>
            </a:r>
            <a:r>
              <a:rPr lang="en-US" altLang="zh-CN" dirty="0"/>
              <a:t>Nimbus</a:t>
            </a:r>
            <a:r>
              <a:rPr lang="zh-CN" altLang="en-US" dirty="0"/>
              <a:t>会把它重新分配到其它节点。</a:t>
            </a:r>
          </a:p>
        </p:txBody>
      </p:sp>
    </p:spTree>
    <p:extLst>
      <p:ext uri="{BB962C8B-B14F-4D97-AF65-F5344CB8AC3E}">
        <p14:creationId xmlns="" xmlns:p14="http://schemas.microsoft.com/office/powerpoint/2010/main" val="311226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26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981200" y="5867400"/>
            <a:ext cx="5601265" cy="6096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295400" y="1295400"/>
            <a:ext cx="6477000" cy="473926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59086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27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pic>
        <p:nvPicPr>
          <p:cNvPr id="80898" name="Picture 2" descr="https://img-blog.csdnimg.cn/20200128211013397.png?x-oss-process=image/watermark,type_ZmFuZ3poZW5naGVpdGk,shadow_10,text_aHR0cHM6Ly9ibG9nLmNzZG4ubmV0L2ppbnRhb2hhaGFoYWhh,size_16,color_FFFFFF,t_7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71600" y="1219200"/>
            <a:ext cx="6553200" cy="54329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59086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28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609600" y="2133600"/>
            <a:ext cx="8077200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1200"/>
              </a:spcBef>
              <a:buFont typeface="Wingdings" pitchFamily="2" charset="2"/>
              <a:buChar char="l"/>
            </a:pPr>
            <a:r>
              <a:rPr lang="zh-CN" altLang="en-US" sz="2400" dirty="0" smtClean="0"/>
              <a:t>  跟踪</a:t>
            </a:r>
            <a:r>
              <a:rPr lang="en-US" altLang="zh-CN" sz="2400" dirty="0" smtClean="0"/>
              <a:t>Spout</a:t>
            </a:r>
            <a:r>
              <a:rPr lang="zh-CN" altLang="en-US" sz="2400" dirty="0" smtClean="0"/>
              <a:t>发出的每一条</a:t>
            </a:r>
            <a:r>
              <a:rPr lang="en-US" altLang="zh-CN" sz="2400" dirty="0" err="1" smtClean="0"/>
              <a:t>tuple</a:t>
            </a:r>
            <a:r>
              <a:rPr lang="en-US" altLang="zh-CN" sz="2400" dirty="0" smtClean="0"/>
              <a:t> stream</a:t>
            </a:r>
            <a:r>
              <a:rPr lang="zh-CN" altLang="en-US" sz="2400" dirty="0" smtClean="0"/>
              <a:t>状态，判断每一个</a:t>
            </a:r>
            <a:r>
              <a:rPr lang="en-US" altLang="zh-CN" sz="2400" dirty="0" err="1" smtClean="0"/>
              <a:t>tuple</a:t>
            </a:r>
            <a:r>
              <a:rPr lang="zh-CN" altLang="en-US" sz="2400" dirty="0" smtClean="0"/>
              <a:t>在每一个</a:t>
            </a:r>
            <a:r>
              <a:rPr lang="en-US" altLang="zh-CN" sz="2400" dirty="0" smtClean="0"/>
              <a:t>Bolt</a:t>
            </a:r>
            <a:r>
              <a:rPr lang="zh-CN" altLang="en-US" sz="2400" dirty="0" smtClean="0"/>
              <a:t>处是否成功完成处理</a:t>
            </a:r>
            <a:endParaRPr lang="en-US" altLang="zh-CN" sz="2400" dirty="0" smtClean="0"/>
          </a:p>
          <a:p>
            <a:pPr lvl="0"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zh-CN" altLang="en-US" sz="2400" dirty="0" smtClean="0"/>
              <a:t>能够判断一条</a:t>
            </a:r>
            <a:r>
              <a:rPr lang="en-US" altLang="zh-CN" sz="2400" dirty="0" err="1" smtClean="0"/>
              <a:t>tuple</a:t>
            </a:r>
            <a:r>
              <a:rPr lang="en-US" altLang="zh-CN" sz="2400" dirty="0" smtClean="0"/>
              <a:t> stream</a:t>
            </a:r>
            <a:r>
              <a:rPr lang="zh-CN" altLang="en-US" sz="2400" dirty="0" smtClean="0"/>
              <a:t>结束，通知发起这条</a:t>
            </a:r>
            <a:r>
              <a:rPr lang="en-US" altLang="zh-CN" sz="2400" dirty="0" err="1" smtClean="0"/>
              <a:t>tuple</a:t>
            </a:r>
            <a:r>
              <a:rPr lang="en-US" altLang="zh-CN" sz="2400" dirty="0" smtClean="0"/>
              <a:t> stream</a:t>
            </a:r>
            <a:r>
              <a:rPr lang="zh-CN" altLang="en-US" sz="2400" dirty="0" smtClean="0"/>
              <a:t>的对应</a:t>
            </a:r>
            <a:r>
              <a:rPr lang="en-US" altLang="zh-CN" sz="2400" dirty="0" smtClean="0"/>
              <a:t>task</a:t>
            </a:r>
          </a:p>
          <a:p>
            <a:pPr lvl="0"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zh-CN" altLang="en-US" sz="2400" dirty="0" smtClean="0"/>
              <a:t>如果某条</a:t>
            </a:r>
            <a:r>
              <a:rPr lang="en-US" altLang="zh-CN" sz="2400" dirty="0" err="1" smtClean="0"/>
              <a:t>tuple</a:t>
            </a:r>
            <a:r>
              <a:rPr lang="en-US" altLang="zh-CN" sz="2400" dirty="0" smtClean="0"/>
              <a:t> stream</a:t>
            </a:r>
            <a:r>
              <a:rPr lang="zh-CN" altLang="en-US" sz="2400" dirty="0" smtClean="0"/>
              <a:t>处理失败或超时，提供处理方法</a:t>
            </a:r>
            <a:endParaRPr lang="en-US" altLang="zh-CN" sz="2400" dirty="0" smtClean="0"/>
          </a:p>
          <a:p>
            <a:pPr lvl="0"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400" dirty="0" smtClean="0"/>
              <a:t>  Acker</a:t>
            </a:r>
            <a:r>
              <a:rPr lang="zh-CN" altLang="en-US" sz="2400" dirty="0" smtClean="0"/>
              <a:t>运行在内存中（可以有多个</a:t>
            </a:r>
            <a:r>
              <a:rPr lang="en-US" altLang="zh-CN" sz="2400" dirty="0" smtClean="0"/>
              <a:t>Acker</a:t>
            </a:r>
            <a:r>
              <a:rPr lang="zh-CN" altLang="en-US" sz="2400" dirty="0" smtClean="0"/>
              <a:t>并发），但不能负荷太重，消耗内存（不可能为跟踪每个</a:t>
            </a:r>
            <a:r>
              <a:rPr lang="en-US" altLang="zh-CN" sz="2400" dirty="0" err="1" smtClean="0"/>
              <a:t>tuple</a:t>
            </a:r>
            <a:r>
              <a:rPr lang="zh-CN" altLang="en-US" sz="2400" dirty="0" smtClean="0"/>
              <a:t>分配一个内存空间）</a:t>
            </a:r>
            <a:endParaRPr lang="zh-CN" alt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09600" y="1295400"/>
            <a:ext cx="647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Storm</a:t>
            </a:r>
            <a:r>
              <a:rPr lang="zh-CN" altLang="en-US" sz="2800" b="1" dirty="0" smtClean="0"/>
              <a:t>的</a:t>
            </a:r>
            <a:r>
              <a:rPr lang="en-US" altLang="zh-CN" sz="2800" b="1" dirty="0" smtClean="0"/>
              <a:t>ACK</a:t>
            </a:r>
            <a:r>
              <a:rPr lang="zh-CN" altLang="en-US" sz="2800" b="1" dirty="0" smtClean="0"/>
              <a:t>机制需要解决的问题</a:t>
            </a:r>
            <a:endParaRPr lang="zh-CN" altLang="en-US" sz="2800" b="1" dirty="0"/>
          </a:p>
        </p:txBody>
      </p:sp>
    </p:spTree>
    <p:extLst>
      <p:ext uri="{BB962C8B-B14F-4D97-AF65-F5344CB8AC3E}">
        <p14:creationId xmlns="" xmlns:p14="http://schemas.microsoft.com/office/powerpoint/2010/main" val="359086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29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219200"/>
            <a:ext cx="647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Task, Spout and Acker</a:t>
            </a:r>
            <a:r>
              <a:rPr lang="zh-CN" altLang="en-US" sz="2800" b="1" dirty="0" smtClean="0"/>
              <a:t>的并发</a:t>
            </a:r>
            <a:endParaRPr lang="zh-CN" altLang="en-US" sz="2800" b="1" dirty="0"/>
          </a:p>
        </p:txBody>
      </p:sp>
      <p:pic>
        <p:nvPicPr>
          <p:cNvPr id="9" name="Picture 2" descr="https://imgconvert.csdnimg.cn/aHR0cHM6Ly9naXRlZS5jb20vaGVpYmFpeWluZy9CaWdEYXRhLU5vdGVzL3Jhdy9tYXN0ZXIvcGljdHVyZXMvc3BvdXQtYm9sdC5wbmc?x-oss-process=image/format,png#pic_center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447800" y="1905000"/>
            <a:ext cx="7400925" cy="3333750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304800" y="2286000"/>
            <a:ext cx="1219200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task 0001</a:t>
            </a:r>
            <a:endParaRPr lang="zh-CN" altLang="en-US" dirty="0"/>
          </a:p>
        </p:txBody>
      </p:sp>
      <p:cxnSp>
        <p:nvCxnSpPr>
          <p:cNvPr id="12" name="直接箭头连接符 11"/>
          <p:cNvCxnSpPr>
            <a:stCxn id="10" idx="3"/>
          </p:cNvCxnSpPr>
          <p:nvPr/>
        </p:nvCxnSpPr>
        <p:spPr>
          <a:xfrm>
            <a:off x="1524000" y="2470666"/>
            <a:ext cx="838200" cy="65353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04800" y="3048000"/>
            <a:ext cx="121920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task 0002</a:t>
            </a:r>
            <a:endParaRPr lang="zh-CN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04800" y="3810000"/>
            <a:ext cx="1219200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task 0003</a:t>
            </a:r>
            <a:endParaRPr lang="zh-CN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04800" y="4572000"/>
            <a:ext cx="1219200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task 0004</a:t>
            </a:r>
            <a:endParaRPr lang="zh-CN" altLang="en-US" dirty="0"/>
          </a:p>
        </p:txBody>
      </p:sp>
      <p:cxnSp>
        <p:nvCxnSpPr>
          <p:cNvPr id="16" name="直接箭头连接符 15"/>
          <p:cNvCxnSpPr>
            <a:stCxn id="13" idx="3"/>
          </p:cNvCxnSpPr>
          <p:nvPr/>
        </p:nvCxnSpPr>
        <p:spPr>
          <a:xfrm>
            <a:off x="1524000" y="3232666"/>
            <a:ext cx="838200" cy="4393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V="1">
            <a:off x="1524000" y="3352800"/>
            <a:ext cx="838200" cy="68580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1524000" y="4724400"/>
            <a:ext cx="838200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676400" y="5410200"/>
            <a:ext cx="7010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哈希映射  </a:t>
            </a:r>
            <a:r>
              <a:rPr lang="en-US" altLang="zh-CN" dirty="0" err="1" smtClean="0"/>
              <a:t>Acker_id</a:t>
            </a:r>
            <a:r>
              <a:rPr lang="en-US" altLang="zh-CN" dirty="0" smtClean="0"/>
              <a:t> = </a:t>
            </a:r>
            <a:r>
              <a:rPr lang="en-US" altLang="zh-CN" dirty="0" err="1" smtClean="0"/>
              <a:t>Spout_id</a:t>
            </a:r>
            <a:r>
              <a:rPr lang="en-US" altLang="zh-CN" dirty="0" smtClean="0"/>
              <a:t> MOD(#Ackers)</a:t>
            </a:r>
          </a:p>
          <a:p>
            <a:pPr>
              <a:spcBef>
                <a:spcPts val="1200"/>
              </a:spcBef>
            </a:pPr>
            <a:r>
              <a:rPr lang="en-US" altLang="zh-CN" dirty="0" smtClean="0"/>
              <a:t>Acker01:  spout_1 (task 0001,  task 0002,  task 0003)</a:t>
            </a:r>
          </a:p>
          <a:p>
            <a:r>
              <a:rPr lang="en-US" altLang="zh-CN" dirty="0" smtClean="0"/>
              <a:t>Acker02:  spout_2 (task 0004)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59086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381000" y="1219200"/>
            <a:ext cx="6727166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2800" b="1" dirty="0" smtClean="0"/>
              <a:t>携程</a:t>
            </a:r>
            <a:r>
              <a:rPr lang="en-US" altLang="zh-CN" sz="2800" b="1" dirty="0" smtClean="0"/>
              <a:t>-</a:t>
            </a:r>
            <a:r>
              <a:rPr lang="zh-CN" altLang="en-US" sz="2800" b="1" dirty="0" smtClean="0"/>
              <a:t>网站性能监控</a:t>
            </a:r>
            <a:endParaRPr lang="zh-CN" altLang="en-US" sz="2800" b="1" dirty="0" smtClean="0">
              <a:solidFill>
                <a:srgbClr val="0823A8"/>
              </a:solidFill>
              <a:latin typeface="Calibri" panose="020F0502020204030204" pitchFamily="34" charset="0"/>
            </a:endParaRPr>
          </a:p>
        </p:txBody>
      </p:sp>
      <p:pic>
        <p:nvPicPr>
          <p:cNvPr id="74754" name="Picture 2" descr="preview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1828800"/>
            <a:ext cx="8721207" cy="457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736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30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800" y="1219200"/>
            <a:ext cx="30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Acker</a:t>
            </a:r>
            <a:r>
              <a:rPr lang="zh-CN" altLang="en-US" sz="2800" b="1" dirty="0" smtClean="0"/>
              <a:t>消息机制</a:t>
            </a:r>
            <a:endParaRPr lang="zh-CN" altLang="en-US" sz="2800" b="1" dirty="0"/>
          </a:p>
        </p:txBody>
      </p:sp>
      <p:pic>
        <p:nvPicPr>
          <p:cNvPr id="101378" name="Picture 2" descr="http://img4.tbcdn.cn/L1/461/1/t_2048196536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114800" y="2057400"/>
            <a:ext cx="4396152" cy="2514600"/>
          </a:xfrm>
          <a:prstGeom prst="rect">
            <a:avLst/>
          </a:prstGeom>
          <a:noFill/>
        </p:spPr>
      </p:pic>
      <p:sp>
        <p:nvSpPr>
          <p:cNvPr id="10" name="矩形 9"/>
          <p:cNvSpPr/>
          <p:nvPr/>
        </p:nvSpPr>
        <p:spPr>
          <a:xfrm>
            <a:off x="685800" y="1905000"/>
            <a:ext cx="31242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Acker</a:t>
            </a:r>
            <a:r>
              <a:rPr lang="zh-CN" altLang="en-US" sz="2000" dirty="0" smtClean="0"/>
              <a:t>跟踪算法</a:t>
            </a:r>
            <a:r>
              <a:rPr lang="en-US" altLang="zh-CN" sz="2000" dirty="0" smtClean="0"/>
              <a:t>3</a:t>
            </a:r>
            <a:r>
              <a:rPr lang="zh-CN" altLang="en-US" sz="2000" dirty="0" smtClean="0"/>
              <a:t>个环节：</a:t>
            </a:r>
          </a:p>
          <a:p>
            <a:pPr>
              <a:spcBef>
                <a:spcPts val="1200"/>
              </a:spcBef>
            </a:pPr>
            <a:r>
              <a:rPr lang="en-US" altLang="zh-CN" sz="2000" dirty="0" smtClean="0"/>
              <a:t>1</a:t>
            </a:r>
            <a:r>
              <a:rPr lang="zh-CN" altLang="en-US" sz="2000" dirty="0" smtClean="0"/>
              <a:t>）</a:t>
            </a:r>
            <a:r>
              <a:rPr lang="en-US" altLang="zh-CN" sz="2000" dirty="0" smtClean="0"/>
              <a:t>Spout</a:t>
            </a:r>
            <a:r>
              <a:rPr lang="zh-CN" altLang="en-US" sz="2000" dirty="0" smtClean="0"/>
              <a:t>创建新</a:t>
            </a:r>
            <a:r>
              <a:rPr lang="en-US" altLang="zh-CN" sz="2000" dirty="0" err="1" smtClean="0"/>
              <a:t>tuple</a:t>
            </a:r>
            <a:r>
              <a:rPr lang="zh-CN" altLang="en-US" sz="2000" dirty="0" smtClean="0"/>
              <a:t>的时候会给</a:t>
            </a:r>
            <a:r>
              <a:rPr lang="en-US" altLang="zh-CN" sz="2000" dirty="0" smtClean="0"/>
              <a:t>Acker</a:t>
            </a:r>
            <a:r>
              <a:rPr lang="zh-CN" altLang="en-US" sz="2000" dirty="0" smtClean="0"/>
              <a:t>发送消息</a:t>
            </a:r>
          </a:p>
          <a:p>
            <a:pPr>
              <a:spcBef>
                <a:spcPts val="1200"/>
              </a:spcBef>
            </a:pPr>
            <a:r>
              <a:rPr lang="en-US" altLang="zh-CN" sz="2000" dirty="0" smtClean="0"/>
              <a:t>2</a:t>
            </a:r>
            <a:r>
              <a:rPr lang="zh-CN" altLang="en-US" sz="2000" dirty="0" smtClean="0"/>
              <a:t>）</a:t>
            </a:r>
            <a:r>
              <a:rPr lang="en-US" altLang="zh-CN" sz="2000" dirty="0" smtClean="0"/>
              <a:t>Bolt</a:t>
            </a:r>
            <a:r>
              <a:rPr lang="zh-CN" altLang="en-US" sz="2000" dirty="0" smtClean="0"/>
              <a:t>中的</a:t>
            </a:r>
            <a:r>
              <a:rPr lang="en-US" altLang="zh-CN" sz="2000" dirty="0" err="1" smtClean="0"/>
              <a:t>tuple</a:t>
            </a:r>
            <a:r>
              <a:rPr lang="zh-CN" altLang="en-US" sz="2000" dirty="0" smtClean="0"/>
              <a:t>被</a:t>
            </a:r>
            <a:r>
              <a:rPr lang="en-US" altLang="zh-CN" sz="2000" dirty="0" err="1" smtClean="0"/>
              <a:t>ack</a:t>
            </a:r>
            <a:r>
              <a:rPr lang="zh-CN" altLang="en-US" sz="2000" dirty="0" smtClean="0"/>
              <a:t>的时候给</a:t>
            </a:r>
            <a:r>
              <a:rPr lang="en-US" altLang="zh-CN" sz="2000" dirty="0" smtClean="0"/>
              <a:t>Acker</a:t>
            </a:r>
            <a:r>
              <a:rPr lang="zh-CN" altLang="en-US" sz="2000" dirty="0" smtClean="0"/>
              <a:t>发送消息</a:t>
            </a:r>
            <a:endParaRPr lang="en-US" altLang="zh-CN" sz="2000" dirty="0" smtClean="0"/>
          </a:p>
          <a:p>
            <a:pPr>
              <a:spcBef>
                <a:spcPts val="1200"/>
              </a:spcBef>
            </a:pPr>
            <a:r>
              <a:rPr lang="en-US" altLang="zh-CN" sz="2000" dirty="0" smtClean="0"/>
              <a:t>3</a:t>
            </a:r>
            <a:r>
              <a:rPr lang="zh-CN" altLang="en-US" sz="2000" dirty="0" smtClean="0"/>
              <a:t>）</a:t>
            </a:r>
            <a:r>
              <a:rPr lang="en-US" altLang="zh-CN" sz="2000" dirty="0" smtClean="0"/>
              <a:t>Acker</a:t>
            </a:r>
            <a:r>
              <a:rPr lang="zh-CN" altLang="en-US" sz="2000" dirty="0" smtClean="0"/>
              <a:t>跟踪每一个</a:t>
            </a:r>
            <a:r>
              <a:rPr lang="en-US" altLang="zh-CN" sz="2000" dirty="0" err="1" smtClean="0"/>
              <a:t>tuple</a:t>
            </a:r>
            <a:r>
              <a:rPr lang="en-US" altLang="zh-CN" sz="2000" dirty="0" smtClean="0"/>
              <a:t> stream, </a:t>
            </a:r>
            <a:r>
              <a:rPr lang="zh-CN" altLang="en-US" sz="2000" dirty="0" smtClean="0"/>
              <a:t>根据接收到的消息做</a:t>
            </a:r>
            <a:r>
              <a:rPr lang="en-US" altLang="zh-CN" sz="2000" dirty="0" smtClean="0"/>
              <a:t>bitwise XOR</a:t>
            </a:r>
            <a:r>
              <a:rPr lang="zh-CN" altLang="en-US" sz="2000" dirty="0" smtClean="0"/>
              <a:t>运算，更新自己的</a:t>
            </a:r>
            <a:r>
              <a:rPr lang="en-US" altLang="zh-CN" sz="2000" dirty="0" err="1" smtClean="0"/>
              <a:t>ack-val</a:t>
            </a:r>
            <a:endParaRPr lang="zh-CN" altLang="en-US" sz="2000" dirty="0" smtClean="0"/>
          </a:p>
        </p:txBody>
      </p:sp>
      <p:sp>
        <p:nvSpPr>
          <p:cNvPr id="11" name="矩形 10"/>
          <p:cNvSpPr/>
          <p:nvPr/>
        </p:nvSpPr>
        <p:spPr>
          <a:xfrm>
            <a:off x="762000" y="5410200"/>
            <a:ext cx="73914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Acker</a:t>
            </a:r>
            <a:r>
              <a:rPr lang="zh-CN" altLang="en-US" sz="2000" dirty="0" smtClean="0"/>
              <a:t>跟踪算法维护这样一个数据结构：</a:t>
            </a:r>
            <a:endParaRPr lang="en-US" altLang="zh-CN" sz="2000" dirty="0" smtClean="0"/>
          </a:p>
          <a:p>
            <a:pPr>
              <a:spcBef>
                <a:spcPts val="1200"/>
              </a:spcBef>
            </a:pPr>
            <a:r>
              <a:rPr lang="en-US" altLang="zh-CN" sz="2000" dirty="0" smtClean="0"/>
              <a:t>{</a:t>
            </a:r>
            <a:r>
              <a:rPr lang="en-US" altLang="zh-CN" sz="2000" dirty="0" smtClean="0">
                <a:solidFill>
                  <a:srgbClr val="3F21F1"/>
                </a:solidFill>
              </a:rPr>
              <a:t>root-id</a:t>
            </a:r>
            <a:r>
              <a:rPr lang="en-US" altLang="zh-CN" sz="2000" dirty="0" smtClean="0"/>
              <a:t> {:spout-task </a:t>
            </a:r>
            <a:r>
              <a:rPr lang="en-US" altLang="zh-CN" sz="2000" dirty="0" smtClean="0">
                <a:solidFill>
                  <a:srgbClr val="00B050"/>
                </a:solidFill>
              </a:rPr>
              <a:t>task-id</a:t>
            </a:r>
            <a:r>
              <a:rPr lang="en-US" altLang="zh-CN" sz="2000" dirty="0" smtClean="0"/>
              <a:t> :</a:t>
            </a:r>
            <a:r>
              <a:rPr lang="en-US" altLang="zh-CN" sz="2000" dirty="0" err="1" smtClean="0"/>
              <a:t>val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ack-val</a:t>
            </a:r>
            <a:r>
              <a:rPr lang="en-US" altLang="zh-CN" sz="2000" dirty="0" smtClean="0"/>
              <a:t> :failed </a:t>
            </a:r>
            <a:r>
              <a:rPr lang="en-US" altLang="zh-CN" sz="2000" dirty="0" err="1" smtClean="0"/>
              <a:t>bool-val</a:t>
            </a:r>
            <a:r>
              <a:rPr lang="en-US" altLang="zh-CN" sz="2000" dirty="0" smtClean="0"/>
              <a:t> …} }</a:t>
            </a:r>
            <a:endParaRPr lang="en-US" altLang="zh-CN" sz="2000" dirty="0"/>
          </a:p>
        </p:txBody>
      </p:sp>
    </p:spTree>
    <p:extLst>
      <p:ext uri="{BB962C8B-B14F-4D97-AF65-F5344CB8AC3E}">
        <p14:creationId xmlns="" xmlns:p14="http://schemas.microsoft.com/office/powerpoint/2010/main" val="359086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31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219200"/>
            <a:ext cx="647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Acker</a:t>
            </a:r>
            <a:r>
              <a:rPr lang="zh-CN" altLang="en-US" sz="2800" b="1" dirty="0" smtClean="0"/>
              <a:t>收到的数值</a:t>
            </a:r>
            <a:endParaRPr lang="zh-CN" altLang="en-US" sz="2800" b="1" dirty="0"/>
          </a:p>
        </p:txBody>
      </p:sp>
      <p:sp>
        <p:nvSpPr>
          <p:cNvPr id="19" name="矩形 18"/>
          <p:cNvSpPr/>
          <p:nvPr/>
        </p:nvSpPr>
        <p:spPr>
          <a:xfrm>
            <a:off x="685800" y="5410200"/>
            <a:ext cx="7924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Spout</a:t>
            </a:r>
            <a:r>
              <a:rPr lang="zh-CN" altLang="en-US" sz="2000" dirty="0" smtClean="0"/>
              <a:t>发送给</a:t>
            </a:r>
            <a:r>
              <a:rPr lang="en-US" altLang="zh-CN" sz="2000" dirty="0" smtClean="0"/>
              <a:t>Acker:  { </a:t>
            </a:r>
            <a:r>
              <a:rPr lang="en-US" altLang="zh-CN" sz="2000" dirty="0" smtClean="0">
                <a:solidFill>
                  <a:srgbClr val="3F21F1"/>
                </a:solidFill>
              </a:rPr>
              <a:t>root-id</a:t>
            </a:r>
            <a:r>
              <a:rPr lang="en-US" altLang="zh-CN" sz="2000" dirty="0" smtClean="0"/>
              <a:t> { : </a:t>
            </a:r>
            <a:r>
              <a:rPr lang="en-US" altLang="zh-CN" sz="2000" dirty="0" smtClean="0">
                <a:solidFill>
                  <a:srgbClr val="00B050"/>
                </a:solidFill>
              </a:rPr>
              <a:t>task-id</a:t>
            </a:r>
            <a:r>
              <a:rPr lang="en-US" altLang="zh-CN" sz="2000" dirty="0" smtClean="0"/>
              <a:t> : 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ack-val</a:t>
            </a:r>
            <a:r>
              <a:rPr lang="en-US" altLang="zh-CN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/>
              <a:t>}  }    { </a:t>
            </a:r>
            <a:r>
              <a:rPr lang="en-US" altLang="zh-CN" sz="2000" dirty="0" smtClean="0">
                <a:solidFill>
                  <a:srgbClr val="3F21F1"/>
                </a:solidFill>
              </a:rPr>
              <a:t>66</a:t>
            </a:r>
            <a:r>
              <a:rPr lang="en-US" altLang="zh-CN" sz="2000" dirty="0" smtClean="0"/>
              <a:t>,  { </a:t>
            </a:r>
            <a:r>
              <a:rPr lang="en-US" altLang="zh-CN" sz="2000" dirty="0" smtClean="0">
                <a:solidFill>
                  <a:srgbClr val="00B050"/>
                </a:solidFill>
              </a:rPr>
              <a:t>8</a:t>
            </a:r>
            <a:r>
              <a:rPr lang="en-US" altLang="zh-CN" sz="2000" dirty="0" smtClean="0"/>
              <a:t>,  </a:t>
            </a:r>
            <a:r>
              <a:rPr lang="en-US" altLang="zh-CN" sz="2000" dirty="0" smtClean="0">
                <a:solidFill>
                  <a:srgbClr val="FF0000"/>
                </a:solidFill>
              </a:rPr>
              <a:t>11</a:t>
            </a:r>
            <a:r>
              <a:rPr lang="en-US" altLang="zh-CN" sz="2000" dirty="0" smtClean="0"/>
              <a:t> } } </a:t>
            </a:r>
            <a:endParaRPr lang="zh-CN" altLang="en-US" sz="2000" dirty="0"/>
          </a:p>
        </p:txBody>
      </p:sp>
      <p:pic>
        <p:nvPicPr>
          <p:cNvPr id="101380" name="Picture 4" descr="http://img4.tbcdn.cn/L1/461/1/t_2049079288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57400" y="1828800"/>
            <a:ext cx="5250960" cy="3352800"/>
          </a:xfrm>
          <a:prstGeom prst="rect">
            <a:avLst/>
          </a:prstGeom>
          <a:noFill/>
        </p:spPr>
      </p:pic>
      <p:sp>
        <p:nvSpPr>
          <p:cNvPr id="22" name="矩形 21"/>
          <p:cNvSpPr/>
          <p:nvPr/>
        </p:nvSpPr>
        <p:spPr>
          <a:xfrm>
            <a:off x="685800" y="5943600"/>
            <a:ext cx="67056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Bolt</a:t>
            </a:r>
            <a:r>
              <a:rPr lang="zh-CN" altLang="en-US" sz="2000" dirty="0" smtClean="0"/>
              <a:t>发送给</a:t>
            </a:r>
            <a:r>
              <a:rPr lang="en-US" altLang="zh-CN" sz="2000" dirty="0" smtClean="0"/>
              <a:t>Acker:  {</a:t>
            </a:r>
            <a:r>
              <a:rPr lang="en-US" altLang="zh-CN" sz="2000" dirty="0" smtClean="0">
                <a:solidFill>
                  <a:srgbClr val="3F21F1"/>
                </a:solidFill>
              </a:rPr>
              <a:t>root-id</a:t>
            </a:r>
            <a:r>
              <a:rPr lang="en-US" altLang="zh-CN" sz="2000" dirty="0" smtClean="0"/>
              <a:t> : 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ack-val</a:t>
            </a:r>
            <a:r>
              <a:rPr lang="en-US" altLang="zh-CN" sz="2000" dirty="0" smtClean="0"/>
              <a:t>  }      { </a:t>
            </a:r>
            <a:r>
              <a:rPr lang="en-US" altLang="zh-CN" sz="2000" dirty="0" smtClean="0">
                <a:solidFill>
                  <a:srgbClr val="3F21F1"/>
                </a:solidFill>
              </a:rPr>
              <a:t>66</a:t>
            </a:r>
            <a:r>
              <a:rPr lang="en-US" altLang="zh-CN" sz="2000" dirty="0" smtClean="0"/>
              <a:t>,  </a:t>
            </a:r>
            <a:r>
              <a:rPr lang="en-US" altLang="zh-CN" sz="2000" dirty="0" smtClean="0">
                <a:solidFill>
                  <a:srgbClr val="FF0000"/>
                </a:solidFill>
              </a:rPr>
              <a:t>11</a:t>
            </a:r>
            <a:r>
              <a:rPr lang="en-US" altLang="zh-CN" sz="2000" dirty="0" smtClean="0"/>
              <a:t> }  </a:t>
            </a:r>
            <a:endParaRPr lang="zh-CN" alt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359086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32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219200"/>
            <a:ext cx="647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Acker</a:t>
            </a:r>
            <a:r>
              <a:rPr lang="zh-CN" altLang="en-US" sz="2800" b="1" dirty="0" smtClean="0"/>
              <a:t>的计数器</a:t>
            </a:r>
            <a:endParaRPr lang="zh-CN" altLang="en-US" sz="2800" b="1" dirty="0"/>
          </a:p>
        </p:txBody>
      </p:sp>
      <p:sp>
        <p:nvSpPr>
          <p:cNvPr id="19" name="矩形 18"/>
          <p:cNvSpPr/>
          <p:nvPr/>
        </p:nvSpPr>
        <p:spPr>
          <a:xfrm>
            <a:off x="1905000" y="1981200"/>
            <a:ext cx="5257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rgbClr val="3F21F1"/>
                </a:solidFill>
              </a:rPr>
              <a:t>root-id</a:t>
            </a:r>
            <a:r>
              <a:rPr lang="en-US" altLang="zh-CN" sz="3200" dirty="0" smtClean="0"/>
              <a:t> { : </a:t>
            </a:r>
            <a:r>
              <a:rPr lang="en-US" altLang="zh-CN" sz="3200" dirty="0" smtClean="0">
                <a:solidFill>
                  <a:srgbClr val="00B050"/>
                </a:solidFill>
              </a:rPr>
              <a:t>task-id</a:t>
            </a:r>
            <a:r>
              <a:rPr lang="en-US" altLang="zh-CN" sz="3200" dirty="0" smtClean="0"/>
              <a:t> : </a:t>
            </a:r>
            <a:r>
              <a:rPr lang="en-US" altLang="zh-CN" sz="3200" dirty="0" err="1" smtClean="0">
                <a:solidFill>
                  <a:srgbClr val="FF0000"/>
                </a:solidFill>
              </a:rPr>
              <a:t>ack-val</a:t>
            </a:r>
            <a:r>
              <a:rPr lang="en-US" altLang="zh-CN" sz="3200" dirty="0" smtClean="0">
                <a:solidFill>
                  <a:srgbClr val="FF0000"/>
                </a:solidFill>
              </a:rPr>
              <a:t> </a:t>
            </a:r>
            <a:r>
              <a:rPr lang="en-US" altLang="zh-CN" sz="3200" dirty="0" smtClean="0"/>
              <a:t>} </a:t>
            </a:r>
            <a:endParaRPr lang="zh-CN" alt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685800" y="3505200"/>
            <a:ext cx="220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记录</a:t>
            </a:r>
            <a:r>
              <a:rPr lang="en-US" altLang="zh-CN" sz="2400" dirty="0" smtClean="0"/>
              <a:t>Spout ID</a:t>
            </a:r>
            <a:endParaRPr lang="zh-CN" alt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3352800" y="350520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记录</a:t>
            </a:r>
            <a:r>
              <a:rPr lang="en-US" altLang="zh-CN" sz="2400" dirty="0" smtClean="0"/>
              <a:t>Task ID</a:t>
            </a:r>
            <a:endParaRPr lang="zh-CN" alt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5943600" y="350520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用于跟踪</a:t>
            </a:r>
            <a:r>
              <a:rPr lang="en-US" altLang="zh-CN" sz="2400" dirty="0" err="1" smtClean="0"/>
              <a:t>tuple</a:t>
            </a:r>
            <a:endParaRPr lang="zh-CN" altLang="en-US" sz="2400" dirty="0"/>
          </a:p>
        </p:txBody>
      </p:sp>
      <p:cxnSp>
        <p:nvCxnSpPr>
          <p:cNvPr id="14" name="直接箭头连接符 13"/>
          <p:cNvCxnSpPr>
            <a:endCxn id="10" idx="0"/>
          </p:cNvCxnSpPr>
          <p:nvPr/>
        </p:nvCxnSpPr>
        <p:spPr>
          <a:xfrm flipH="1">
            <a:off x="1790700" y="2590800"/>
            <a:ext cx="723900" cy="91440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H="1">
            <a:off x="4267200" y="2514600"/>
            <a:ext cx="38100" cy="99060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5981700" y="2590800"/>
            <a:ext cx="800100" cy="91440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352800" y="4648200"/>
            <a:ext cx="213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若完成，通知对应的</a:t>
            </a:r>
            <a:r>
              <a:rPr lang="en-US" altLang="zh-CN" sz="2400" dirty="0" smtClean="0"/>
              <a:t>Task </a:t>
            </a:r>
            <a:endParaRPr lang="zh-CN" altLang="en-US" sz="2400" dirty="0"/>
          </a:p>
        </p:txBody>
      </p:sp>
      <p:cxnSp>
        <p:nvCxnSpPr>
          <p:cNvPr id="25" name="直接箭头连接符 24"/>
          <p:cNvCxnSpPr/>
          <p:nvPr/>
        </p:nvCxnSpPr>
        <p:spPr>
          <a:xfrm>
            <a:off x="4267200" y="4038600"/>
            <a:ext cx="0" cy="60960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352800" y="5867400"/>
            <a:ext cx="243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若</a:t>
            </a:r>
            <a:r>
              <a:rPr lang="en-US" altLang="zh-CN" sz="2400" dirty="0" smtClean="0"/>
              <a:t>fail</a:t>
            </a:r>
            <a:r>
              <a:rPr lang="zh-CN" altLang="en-US" sz="2400" dirty="0" smtClean="0"/>
              <a:t>，通知</a:t>
            </a:r>
            <a:r>
              <a:rPr lang="en-US" altLang="zh-CN" sz="2400" dirty="0" smtClean="0"/>
              <a:t>Spout</a:t>
            </a:r>
            <a:r>
              <a:rPr lang="zh-CN" altLang="en-US" sz="2400" dirty="0" smtClean="0"/>
              <a:t>进行处理</a:t>
            </a:r>
            <a:endParaRPr lang="zh-CN" altLang="en-US" sz="2400" dirty="0"/>
          </a:p>
        </p:txBody>
      </p:sp>
      <p:cxnSp>
        <p:nvCxnSpPr>
          <p:cNvPr id="28" name="直接箭头连接符 27"/>
          <p:cNvCxnSpPr/>
          <p:nvPr/>
        </p:nvCxnSpPr>
        <p:spPr>
          <a:xfrm flipH="1" flipV="1">
            <a:off x="1828800" y="4038600"/>
            <a:ext cx="1447800" cy="213360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 flipH="1">
            <a:off x="5257800" y="4038600"/>
            <a:ext cx="1752600" cy="205740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59086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33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9600" y="1143000"/>
            <a:ext cx="80010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Tuple Tree</a:t>
            </a:r>
            <a:r>
              <a:rPr lang="zh-CN" altLang="en-US" sz="2800" b="1" dirty="0"/>
              <a:t>的构</a:t>
            </a:r>
            <a:r>
              <a:rPr lang="zh-CN" altLang="en-US" sz="2800" b="1" dirty="0" smtClean="0"/>
              <a:t>成</a:t>
            </a:r>
            <a:endParaRPr lang="en-US" altLang="zh-CN" sz="2800" dirty="0" smtClean="0"/>
          </a:p>
          <a:p>
            <a:pPr>
              <a:spcBef>
                <a:spcPts val="1200"/>
              </a:spcBef>
              <a:buFont typeface="Wingdings" pitchFamily="2" charset="2"/>
              <a:buChar char="n"/>
            </a:pPr>
            <a:r>
              <a:rPr lang="zh-CN" altLang="en-US" dirty="0" smtClean="0"/>
              <a:t>  </a:t>
            </a:r>
            <a:r>
              <a:rPr lang="zh-CN" altLang="en-US" sz="2000" dirty="0" smtClean="0"/>
              <a:t>前</a:t>
            </a:r>
            <a:r>
              <a:rPr lang="en-US" altLang="zh-CN" sz="2000" dirty="0" smtClean="0"/>
              <a:t>(parent) </a:t>
            </a:r>
            <a:r>
              <a:rPr lang="zh-CN" altLang="en-US" sz="2000" dirty="0" smtClean="0"/>
              <a:t>、后</a:t>
            </a:r>
            <a:r>
              <a:rPr lang="en-US" altLang="zh-CN" sz="2000" dirty="0" smtClean="0"/>
              <a:t>(child) </a:t>
            </a:r>
            <a:r>
              <a:rPr lang="en-US" altLang="zh-CN" sz="2000" dirty="0" err="1" smtClean="0"/>
              <a:t>tuples</a:t>
            </a:r>
            <a:r>
              <a:rPr lang="zh-CN" altLang="en-US" sz="2000" dirty="0" smtClean="0"/>
              <a:t>的</a:t>
            </a:r>
            <a:r>
              <a:rPr lang="zh-CN" altLang="en-US" sz="2000" dirty="0" smtClean="0">
                <a:solidFill>
                  <a:srgbClr val="FF0000"/>
                </a:solidFill>
              </a:rPr>
              <a:t>锚定（</a:t>
            </a:r>
            <a:r>
              <a:rPr lang="en-US" altLang="zh-CN" sz="2000" dirty="0" smtClean="0">
                <a:solidFill>
                  <a:srgbClr val="FF0000"/>
                </a:solidFill>
              </a:rPr>
              <a:t>anchor</a:t>
            </a:r>
            <a:r>
              <a:rPr lang="zh-CN" altLang="en-US" sz="2000" dirty="0" smtClean="0">
                <a:solidFill>
                  <a:srgbClr val="FF0000"/>
                </a:solidFill>
              </a:rPr>
              <a:t>）</a:t>
            </a:r>
            <a:endParaRPr lang="en-US" altLang="zh-CN" sz="2000" dirty="0" smtClean="0"/>
          </a:p>
          <a:p>
            <a:pPr>
              <a:spcBef>
                <a:spcPts val="600"/>
              </a:spcBef>
            </a:pPr>
            <a:r>
              <a:rPr lang="en-US" altLang="zh-CN" dirty="0" smtClean="0"/>
              <a:t>Spout</a:t>
            </a:r>
            <a:r>
              <a:rPr lang="zh-CN" altLang="zh-CN" dirty="0" smtClean="0"/>
              <a:t>发出的</a:t>
            </a:r>
            <a:r>
              <a:rPr lang="en-US" altLang="zh-CN" dirty="0" err="1" smtClean="0"/>
              <a:t>tuple</a:t>
            </a:r>
            <a:r>
              <a:rPr lang="zh-CN" altLang="zh-CN" dirty="0" smtClean="0"/>
              <a:t>都带有一个</a:t>
            </a:r>
            <a:r>
              <a:rPr lang="en-US" altLang="zh-CN" dirty="0" smtClean="0"/>
              <a:t>64-bit</a:t>
            </a:r>
            <a:r>
              <a:rPr lang="zh-CN" altLang="zh-CN" dirty="0" smtClean="0"/>
              <a:t>随机生成的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msgId</a:t>
            </a:r>
            <a:endParaRPr lang="en-US" altLang="zh-CN" dirty="0" smtClean="0"/>
          </a:p>
          <a:p>
            <a:pPr>
              <a:spcBef>
                <a:spcPts val="600"/>
              </a:spcBef>
            </a:pPr>
            <a:r>
              <a:rPr lang="en-US" altLang="zh-CN" dirty="0" smtClean="0"/>
              <a:t>     </a:t>
            </a:r>
            <a:r>
              <a:rPr lang="en-US" altLang="zh-CN" i="1" dirty="0" err="1" smtClean="0"/>
              <a:t>SpoutOutputCollector.emit</a:t>
            </a:r>
            <a:r>
              <a:rPr lang="en-US" altLang="zh-CN" i="1" dirty="0" smtClean="0"/>
              <a:t> (new Values("value1","value2"),  </a:t>
            </a:r>
            <a:r>
              <a:rPr lang="en-US" altLang="zh-CN" i="1" dirty="0" err="1" smtClean="0">
                <a:solidFill>
                  <a:srgbClr val="FF0000"/>
                </a:solidFill>
              </a:rPr>
              <a:t>msgId</a:t>
            </a:r>
            <a:r>
              <a:rPr lang="en-US" altLang="zh-CN" i="1" dirty="0" smtClean="0"/>
              <a:t>);</a:t>
            </a:r>
            <a:endParaRPr lang="zh-CN" altLang="zh-CN" i="1" dirty="0" smtClean="0"/>
          </a:p>
          <a:p>
            <a:pPr>
              <a:spcBef>
                <a:spcPts val="600"/>
              </a:spcBef>
            </a:pPr>
            <a:r>
              <a:rPr lang="zh-CN" altLang="zh-CN" dirty="0" smtClean="0"/>
              <a:t>当</a:t>
            </a:r>
            <a:r>
              <a:rPr lang="en-US" altLang="zh-CN" dirty="0" smtClean="0"/>
              <a:t>Bolt</a:t>
            </a:r>
            <a:r>
              <a:rPr lang="zh-CN" altLang="zh-CN" dirty="0" smtClean="0"/>
              <a:t>向下游输出衍生的</a:t>
            </a:r>
            <a:r>
              <a:rPr lang="en-US" altLang="zh-CN" dirty="0" err="1" smtClean="0"/>
              <a:t>tuple</a:t>
            </a:r>
            <a:r>
              <a:rPr lang="zh-CN" altLang="zh-CN" dirty="0" smtClean="0"/>
              <a:t>时，调用如下方法建立起输入</a:t>
            </a:r>
            <a:r>
              <a:rPr lang="en-US" altLang="zh-CN" dirty="0" err="1" smtClean="0"/>
              <a:t>tuple</a:t>
            </a:r>
            <a:r>
              <a:rPr lang="zh-CN" altLang="zh-CN" dirty="0" smtClean="0"/>
              <a:t>和输出</a:t>
            </a:r>
            <a:r>
              <a:rPr lang="en-US" altLang="zh-CN" dirty="0" err="1" smtClean="0"/>
              <a:t>tuple</a:t>
            </a:r>
            <a:r>
              <a:rPr lang="zh-CN" altLang="zh-CN" dirty="0" smtClean="0"/>
              <a:t>的关联关系，这称之为锚定（</a:t>
            </a:r>
            <a:r>
              <a:rPr lang="en-US" altLang="zh-CN" dirty="0" smtClean="0"/>
              <a:t>anchor</a:t>
            </a:r>
            <a:r>
              <a:rPr lang="zh-CN" altLang="zh-CN" dirty="0" smtClean="0"/>
              <a:t>）</a:t>
            </a:r>
            <a:r>
              <a:rPr lang="en-US" altLang="zh-CN" dirty="0" smtClean="0"/>
              <a:t>:</a:t>
            </a:r>
          </a:p>
          <a:p>
            <a:pPr>
              <a:spcBef>
                <a:spcPts val="600"/>
              </a:spcBef>
            </a:pPr>
            <a:r>
              <a:rPr lang="en-US" altLang="zh-CN" dirty="0" smtClean="0"/>
              <a:t>     </a:t>
            </a:r>
            <a:r>
              <a:rPr lang="en-US" altLang="zh-CN" i="1" dirty="0" err="1" smtClean="0"/>
              <a:t>BoltOutputCollector.emit</a:t>
            </a:r>
            <a:r>
              <a:rPr lang="en-US" altLang="zh-CN" i="1" dirty="0" smtClean="0"/>
              <a:t> (</a:t>
            </a:r>
            <a:r>
              <a:rPr lang="en-US" altLang="zh-CN" i="1" dirty="0" smtClean="0">
                <a:solidFill>
                  <a:srgbClr val="FF0000"/>
                </a:solidFill>
              </a:rPr>
              <a:t>in-</a:t>
            </a:r>
            <a:r>
              <a:rPr lang="en-US" altLang="zh-CN" i="1" dirty="0" err="1" smtClean="0">
                <a:solidFill>
                  <a:srgbClr val="FF0000"/>
                </a:solidFill>
              </a:rPr>
              <a:t>tuple</a:t>
            </a:r>
            <a:r>
              <a:rPr lang="en-US" altLang="zh-CN" i="1" dirty="0" smtClean="0"/>
              <a:t>, new Values(</a:t>
            </a:r>
            <a:r>
              <a:rPr lang="en-US" altLang="zh-CN" i="1" dirty="0" smtClean="0">
                <a:solidFill>
                  <a:srgbClr val="FF0000"/>
                </a:solidFill>
              </a:rPr>
              <a:t>word</a:t>
            </a:r>
            <a:r>
              <a:rPr lang="en-US" altLang="zh-CN" i="1" dirty="0" smtClean="0"/>
              <a:t>));  //anchor word to in-</a:t>
            </a:r>
            <a:r>
              <a:rPr lang="en-US" altLang="zh-CN" i="1" dirty="0" err="1" smtClean="0"/>
              <a:t>tuple</a:t>
            </a:r>
            <a:endParaRPr lang="en-US" altLang="zh-CN" i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685800" y="4114800"/>
            <a:ext cx="8077200" cy="838200"/>
            <a:chOff x="685800" y="4724400"/>
            <a:chExt cx="8077200" cy="838200"/>
          </a:xfrm>
        </p:grpSpPr>
        <p:sp>
          <p:nvSpPr>
            <p:cNvPr id="9" name="椭圆 8"/>
            <p:cNvSpPr/>
            <p:nvPr/>
          </p:nvSpPr>
          <p:spPr>
            <a:xfrm>
              <a:off x="3733800" y="4724400"/>
              <a:ext cx="838200" cy="8382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10000" y="4953000"/>
              <a:ext cx="76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/>
                <a:t>Bolt  </a:t>
              </a:r>
              <a:endParaRPr lang="zh-CN" altLang="en-US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85800" y="4953000"/>
              <a:ext cx="1752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rgbClr val="FF0000"/>
                  </a:solidFill>
                </a:rPr>
                <a:t>in-</a:t>
              </a:r>
              <a:r>
                <a:rPr lang="en-US" altLang="zh-CN" sz="2000" dirty="0" err="1" smtClean="0">
                  <a:solidFill>
                    <a:srgbClr val="FF0000"/>
                  </a:solidFill>
                </a:rPr>
                <a:t>tuple</a:t>
              </a:r>
              <a:r>
                <a:rPr lang="en-US" altLang="zh-CN" sz="2000" dirty="0" smtClean="0">
                  <a:solidFill>
                    <a:srgbClr val="FF0000"/>
                  </a:solidFill>
                </a:rPr>
                <a:t> </a:t>
              </a:r>
              <a:r>
                <a:rPr lang="en-US" altLang="zh-CN" sz="2000" dirty="0" smtClean="0"/>
                <a:t>(</a:t>
              </a:r>
              <a:r>
                <a:rPr lang="zh-CN" altLang="en-US" sz="2000" dirty="0" smtClean="0"/>
                <a:t>。。</a:t>
              </a:r>
              <a:r>
                <a:rPr lang="en-US" altLang="zh-CN" sz="2000" dirty="0" smtClean="0"/>
                <a:t>)</a:t>
              </a:r>
              <a:endParaRPr lang="zh-CN" altLang="en-US" sz="2000" dirty="0"/>
            </a:p>
          </p:txBody>
        </p:sp>
        <p:sp>
          <p:nvSpPr>
            <p:cNvPr id="12" name="右箭头 11"/>
            <p:cNvSpPr/>
            <p:nvPr/>
          </p:nvSpPr>
          <p:spPr>
            <a:xfrm>
              <a:off x="2514600" y="5029200"/>
              <a:ext cx="1066800" cy="228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638800" y="4953000"/>
              <a:ext cx="3124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/>
                <a:t>out- </a:t>
              </a:r>
              <a:r>
                <a:rPr lang="en-US" altLang="zh-CN" sz="2000" dirty="0" err="1" smtClean="0"/>
                <a:t>tuple</a:t>
              </a:r>
              <a:r>
                <a:rPr lang="en-US" altLang="zh-CN" sz="2000" dirty="0" smtClean="0"/>
                <a:t> (</a:t>
              </a:r>
              <a:r>
                <a:rPr lang="en-US" altLang="zh-CN" sz="2000" dirty="0" smtClean="0">
                  <a:solidFill>
                    <a:srgbClr val="FF0000"/>
                  </a:solidFill>
                </a:rPr>
                <a:t>in-</a:t>
              </a:r>
              <a:r>
                <a:rPr lang="en-US" altLang="zh-CN" sz="2000" dirty="0" err="1" smtClean="0">
                  <a:solidFill>
                    <a:srgbClr val="FF0000"/>
                  </a:solidFill>
                </a:rPr>
                <a:t>tuple</a:t>
              </a:r>
              <a:r>
                <a:rPr lang="en-US" altLang="zh-CN" sz="2000" dirty="0" smtClean="0"/>
                <a:t>,  word)</a:t>
              </a:r>
              <a:endParaRPr lang="zh-CN" altLang="en-US" sz="2000" dirty="0"/>
            </a:p>
          </p:txBody>
        </p:sp>
        <p:sp>
          <p:nvSpPr>
            <p:cNvPr id="14" name="右箭头 13"/>
            <p:cNvSpPr/>
            <p:nvPr/>
          </p:nvSpPr>
          <p:spPr>
            <a:xfrm>
              <a:off x="4724400" y="5029200"/>
              <a:ext cx="838200" cy="228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矩形 17"/>
          <p:cNvSpPr/>
          <p:nvPr/>
        </p:nvSpPr>
        <p:spPr>
          <a:xfrm>
            <a:off x="685800" y="5334000"/>
            <a:ext cx="8001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n"/>
            </a:pPr>
            <a:r>
              <a:rPr lang="en-US" altLang="zh-CN" dirty="0" smtClean="0"/>
              <a:t>  emit()</a:t>
            </a:r>
            <a:r>
              <a:rPr lang="zh-CN" altLang="zh-CN" dirty="0" smtClean="0"/>
              <a:t>建立的</a:t>
            </a:r>
            <a:r>
              <a:rPr lang="en-US" altLang="zh-CN" dirty="0" err="1" smtClean="0"/>
              <a:t>tuple</a:t>
            </a:r>
            <a:r>
              <a:rPr lang="zh-CN" altLang="zh-CN" dirty="0" smtClean="0"/>
              <a:t>关联关系在跟踪这个</a:t>
            </a:r>
            <a:r>
              <a:rPr lang="en-US" altLang="zh-CN" dirty="0" err="1" smtClean="0"/>
              <a:t>tuple</a:t>
            </a:r>
            <a:r>
              <a:rPr lang="zh-CN" altLang="zh-CN" dirty="0" smtClean="0"/>
              <a:t>的</a:t>
            </a:r>
            <a:r>
              <a:rPr lang="en-US" altLang="zh-CN" dirty="0" smtClean="0"/>
              <a:t>Acker</a:t>
            </a:r>
            <a:r>
              <a:rPr lang="zh-CN" altLang="zh-CN" dirty="0" smtClean="0"/>
              <a:t>那里会构成一张</a:t>
            </a:r>
            <a:r>
              <a:rPr lang="en-US" altLang="zh-CN" dirty="0" smtClean="0"/>
              <a:t>DAG</a:t>
            </a:r>
            <a:r>
              <a:rPr lang="zh-CN" altLang="zh-CN" dirty="0" smtClean="0"/>
              <a:t>图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 smtClean="0"/>
              <a:t>Bolt</a:t>
            </a:r>
            <a:r>
              <a:rPr lang="zh-CN" altLang="zh-CN" dirty="0" smtClean="0"/>
              <a:t>接收输入</a:t>
            </a:r>
            <a:r>
              <a:rPr lang="en-US" altLang="zh-CN" dirty="0" err="1" smtClean="0"/>
              <a:t>tuple</a:t>
            </a:r>
            <a:r>
              <a:rPr lang="zh-CN" altLang="zh-CN" dirty="0" smtClean="0"/>
              <a:t>进行处理，处理成功则向</a:t>
            </a:r>
            <a:r>
              <a:rPr lang="en-US" altLang="zh-CN" dirty="0" smtClean="0"/>
              <a:t>Acker</a:t>
            </a:r>
            <a:r>
              <a:rPr lang="zh-CN" altLang="zh-CN" dirty="0" smtClean="0"/>
              <a:t>发送</a:t>
            </a:r>
            <a:r>
              <a:rPr lang="en-US" altLang="zh-CN" dirty="0" err="1" smtClean="0">
                <a:solidFill>
                  <a:srgbClr val="FF0000"/>
                </a:solidFill>
              </a:rPr>
              <a:t>Ack</a:t>
            </a:r>
            <a:r>
              <a:rPr lang="zh-CN" altLang="zh-CN" dirty="0" smtClean="0">
                <a:solidFill>
                  <a:srgbClr val="FF0000"/>
                </a:solidFill>
              </a:rPr>
              <a:t>确认</a:t>
            </a:r>
            <a:r>
              <a:rPr lang="zh-CN" altLang="en-US" dirty="0" smtClean="0"/>
              <a:t>；</a:t>
            </a:r>
            <a:r>
              <a:rPr lang="zh-CN" altLang="zh-CN" dirty="0" smtClean="0"/>
              <a:t>失败则发送</a:t>
            </a:r>
            <a:r>
              <a:rPr lang="en-US" altLang="zh-CN" dirty="0" smtClean="0">
                <a:solidFill>
                  <a:srgbClr val="FF0000"/>
                </a:solidFill>
              </a:rPr>
              <a:t>fail</a:t>
            </a:r>
            <a:r>
              <a:rPr lang="zh-CN" altLang="zh-CN" dirty="0" smtClean="0">
                <a:solidFill>
                  <a:srgbClr val="FF0000"/>
                </a:solidFill>
              </a:rPr>
              <a:t>报错</a:t>
            </a:r>
            <a:r>
              <a:rPr lang="zh-CN" altLang="zh-CN" dirty="0" smtClean="0"/>
              <a:t>。这样</a:t>
            </a:r>
            <a:r>
              <a:rPr lang="en-US" altLang="zh-CN" dirty="0" smtClean="0"/>
              <a:t>Acker</a:t>
            </a:r>
            <a:r>
              <a:rPr lang="zh-CN" altLang="zh-CN" dirty="0" smtClean="0"/>
              <a:t>可以跟踪这张</a:t>
            </a:r>
            <a:r>
              <a:rPr lang="en-US" altLang="zh-CN" dirty="0" err="1" smtClean="0"/>
              <a:t>Tuple</a:t>
            </a:r>
            <a:r>
              <a:rPr lang="en-US" altLang="zh-CN" dirty="0" smtClean="0"/>
              <a:t> Tree</a:t>
            </a:r>
            <a:r>
              <a:rPr lang="zh-CN" altLang="zh-CN" dirty="0" smtClean="0"/>
              <a:t>图里每一个</a:t>
            </a:r>
            <a:r>
              <a:rPr lang="en-US" altLang="zh-CN" dirty="0" err="1" smtClean="0"/>
              <a:t>tuple</a:t>
            </a:r>
            <a:r>
              <a:rPr lang="zh-CN" altLang="zh-CN" dirty="0" smtClean="0"/>
              <a:t>的完成状态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2317324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34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5800" y="1143000"/>
            <a:ext cx="80010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消息发送</a:t>
            </a:r>
            <a:r>
              <a:rPr lang="en-US" altLang="zh-CN" sz="2800" b="1" dirty="0"/>
              <a:t>ACK</a:t>
            </a:r>
            <a:r>
              <a:rPr lang="zh-CN" altLang="en-US" sz="2800" b="1" dirty="0"/>
              <a:t>机制</a:t>
            </a:r>
            <a:endParaRPr lang="zh-CN" altLang="en-US" sz="2800" dirty="0"/>
          </a:p>
          <a:p>
            <a:pPr>
              <a:spcBef>
                <a:spcPts val="1200"/>
              </a:spcBef>
            </a:pPr>
            <a:r>
              <a:rPr lang="zh-CN" altLang="en-US" dirty="0" smtClean="0"/>
              <a:t>       </a:t>
            </a:r>
            <a:r>
              <a:rPr lang="en-US" altLang="zh-CN" dirty="0" smtClean="0"/>
              <a:t>Storm</a:t>
            </a:r>
            <a:r>
              <a:rPr lang="zh-CN" altLang="en-US" dirty="0"/>
              <a:t>可靠性要求发出</a:t>
            </a:r>
            <a:r>
              <a:rPr lang="zh-CN" altLang="en-US" dirty="0" smtClean="0"/>
              <a:t>的每</a:t>
            </a:r>
            <a:r>
              <a:rPr lang="zh-CN" altLang="en-US" dirty="0"/>
              <a:t>一个</a:t>
            </a:r>
            <a:r>
              <a:rPr lang="en-US" altLang="zh-CN" dirty="0" err="1"/>
              <a:t>tuple</a:t>
            </a:r>
            <a:r>
              <a:rPr lang="zh-CN" altLang="en-US" dirty="0"/>
              <a:t>都会完成处理过程，其含义是这个</a:t>
            </a:r>
            <a:r>
              <a:rPr lang="en-US" altLang="zh-CN" dirty="0" err="1"/>
              <a:t>tuple</a:t>
            </a:r>
            <a:r>
              <a:rPr lang="zh-CN" altLang="en-US" dirty="0"/>
              <a:t>以及由这个</a:t>
            </a:r>
            <a:r>
              <a:rPr lang="en-US" altLang="zh-CN" dirty="0" err="1"/>
              <a:t>tuple</a:t>
            </a:r>
            <a:r>
              <a:rPr lang="zh-CN" altLang="en-US" dirty="0"/>
              <a:t>所产生的所有后续的子</a:t>
            </a:r>
            <a:r>
              <a:rPr lang="en-US" altLang="zh-CN" dirty="0" err="1"/>
              <a:t>tuples</a:t>
            </a:r>
            <a:r>
              <a:rPr lang="zh-CN" altLang="en-US" dirty="0"/>
              <a:t>都被成功处理。由于</a:t>
            </a:r>
            <a:r>
              <a:rPr lang="en-US" altLang="zh-CN" dirty="0"/>
              <a:t>Storm</a:t>
            </a:r>
            <a:r>
              <a:rPr lang="zh-CN" altLang="en-US" dirty="0"/>
              <a:t>是一个实时处理系统，任何一个消息</a:t>
            </a:r>
            <a:r>
              <a:rPr lang="en-US" altLang="zh-CN" dirty="0" err="1"/>
              <a:t>tuple</a:t>
            </a:r>
            <a:r>
              <a:rPr lang="zh-CN" altLang="en-US" dirty="0"/>
              <a:t>和其子</a:t>
            </a:r>
            <a:r>
              <a:rPr lang="en-US" altLang="zh-CN" dirty="0" err="1"/>
              <a:t>tuples</a:t>
            </a:r>
            <a:r>
              <a:rPr lang="zh-CN" altLang="en-US" dirty="0"/>
              <a:t>如果没有在设定的</a:t>
            </a:r>
            <a:r>
              <a:rPr lang="en-US" altLang="zh-CN" dirty="0"/>
              <a:t>timeout</a:t>
            </a:r>
            <a:r>
              <a:rPr lang="zh-CN" altLang="en-US" dirty="0"/>
              <a:t>时限内完成处理，那这个消息就失败了，因此</a:t>
            </a:r>
            <a:r>
              <a:rPr lang="en-US" altLang="zh-CN" dirty="0"/>
              <a:t>Storm</a:t>
            </a:r>
            <a:r>
              <a:rPr lang="zh-CN" altLang="en-US" dirty="0"/>
              <a:t>需要一种</a:t>
            </a:r>
            <a:r>
              <a:rPr lang="en-US" altLang="zh-CN" dirty="0"/>
              <a:t>ACK</a:t>
            </a:r>
            <a:r>
              <a:rPr lang="zh-CN" altLang="en-US" dirty="0"/>
              <a:t>（</a:t>
            </a:r>
            <a:r>
              <a:rPr lang="en-US" altLang="zh-CN" dirty="0"/>
              <a:t>Acknowledgement</a:t>
            </a:r>
            <a:r>
              <a:rPr lang="zh-CN" altLang="en-US" dirty="0"/>
              <a:t>）机制来</a:t>
            </a:r>
            <a:r>
              <a:rPr lang="zh-CN" altLang="en-US" dirty="0">
                <a:solidFill>
                  <a:srgbClr val="FF0000"/>
                </a:solidFill>
              </a:rPr>
              <a:t>保证每个</a:t>
            </a:r>
            <a:r>
              <a:rPr lang="en-US" altLang="zh-CN" dirty="0" err="1">
                <a:solidFill>
                  <a:srgbClr val="FF0000"/>
                </a:solidFill>
              </a:rPr>
              <a:t>tuple</a:t>
            </a:r>
            <a:r>
              <a:rPr lang="zh-CN" altLang="en-US" dirty="0">
                <a:solidFill>
                  <a:srgbClr val="FF0000"/>
                </a:solidFill>
              </a:rPr>
              <a:t>在规定时限内得到即时处理</a:t>
            </a:r>
            <a:r>
              <a:rPr lang="zh-CN" altLang="en-US" dirty="0"/>
              <a:t>。这个</a:t>
            </a:r>
            <a:r>
              <a:rPr lang="en-US" altLang="zh-CN" dirty="0"/>
              <a:t>timeout</a:t>
            </a:r>
            <a:r>
              <a:rPr lang="zh-CN" altLang="en-US" dirty="0"/>
              <a:t>时限可以通过</a:t>
            </a:r>
            <a:r>
              <a:rPr lang="en-US" altLang="zh-CN" dirty="0" err="1"/>
              <a:t>Config.TOPOLOGY_MESSAGE_TIMEOUT_SECS</a:t>
            </a:r>
            <a:r>
              <a:rPr lang="zh-CN" altLang="en-US" dirty="0"/>
              <a:t>来设定，</a:t>
            </a:r>
            <a:r>
              <a:rPr lang="en-US" altLang="zh-CN" dirty="0"/>
              <a:t>Timeout</a:t>
            </a:r>
            <a:r>
              <a:rPr lang="zh-CN" altLang="en-US" dirty="0"/>
              <a:t>的默认时长为</a:t>
            </a:r>
            <a:r>
              <a:rPr lang="en-US" altLang="zh-CN" dirty="0"/>
              <a:t>30</a:t>
            </a:r>
            <a:r>
              <a:rPr lang="zh-CN" altLang="en-US" dirty="0"/>
              <a:t>秒。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3810000"/>
            <a:ext cx="8001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Tuple Tree</a:t>
            </a:r>
            <a:r>
              <a:rPr lang="zh-CN" altLang="en-US" sz="2400" b="1" dirty="0" smtClean="0"/>
              <a:t>的状态跟踪</a:t>
            </a:r>
            <a:endParaRPr lang="en-US" altLang="zh-CN" sz="2400" dirty="0" smtClean="0"/>
          </a:p>
          <a:p>
            <a:pPr>
              <a:spcBef>
                <a:spcPts val="600"/>
              </a:spcBef>
            </a:pPr>
            <a:r>
              <a:rPr lang="zh-CN" altLang="en-US" dirty="0" smtClean="0"/>
              <a:t>       以如图的</a:t>
            </a:r>
            <a:r>
              <a:rPr lang="en-US" altLang="zh-CN" dirty="0"/>
              <a:t>Tuple Tree</a:t>
            </a:r>
            <a:r>
              <a:rPr lang="zh-CN" altLang="en-US" dirty="0"/>
              <a:t>为例，输入</a:t>
            </a:r>
            <a:r>
              <a:rPr lang="en-US" altLang="zh-CN" dirty="0"/>
              <a:t>tuple A</a:t>
            </a:r>
            <a:r>
              <a:rPr lang="zh-CN" altLang="en-US" dirty="0"/>
              <a:t>在</a:t>
            </a:r>
            <a:r>
              <a:rPr lang="en-US" altLang="zh-CN" dirty="0"/>
              <a:t>Bolt</a:t>
            </a:r>
            <a:r>
              <a:rPr lang="zh-CN" altLang="en-US" dirty="0"/>
              <a:t>处完成了处理，并向下游发送了</a:t>
            </a:r>
            <a:r>
              <a:rPr lang="en-US" altLang="zh-CN" dirty="0"/>
              <a:t>2</a:t>
            </a:r>
            <a:r>
              <a:rPr lang="zh-CN" altLang="en-US" dirty="0"/>
              <a:t>个衍生</a:t>
            </a:r>
            <a:r>
              <a:rPr lang="en-US" altLang="zh-CN" dirty="0"/>
              <a:t>tuples B</a:t>
            </a:r>
            <a:r>
              <a:rPr lang="zh-CN" altLang="en-US" dirty="0"/>
              <a:t>和</a:t>
            </a:r>
            <a:r>
              <a:rPr lang="en-US" altLang="zh-CN" dirty="0"/>
              <a:t>C</a:t>
            </a:r>
            <a:r>
              <a:rPr lang="zh-CN" altLang="en-US" dirty="0"/>
              <a:t>，在</a:t>
            </a:r>
            <a:r>
              <a:rPr lang="en-US" altLang="zh-CN" dirty="0"/>
              <a:t>Bolt</a:t>
            </a:r>
            <a:r>
              <a:rPr lang="zh-CN" altLang="en-US" dirty="0"/>
              <a:t>向跟踪的</a:t>
            </a:r>
            <a:r>
              <a:rPr lang="en-US" altLang="zh-CN" dirty="0"/>
              <a:t>Acker</a:t>
            </a:r>
            <a:r>
              <a:rPr lang="zh-CN" altLang="en-US" dirty="0"/>
              <a:t>报告了</a:t>
            </a:r>
            <a:r>
              <a:rPr lang="en-US" altLang="zh-CN" dirty="0" err="1"/>
              <a:t>Ack</a:t>
            </a:r>
            <a:r>
              <a:rPr lang="zh-CN" altLang="en-US" dirty="0"/>
              <a:t>后，</a:t>
            </a:r>
            <a:r>
              <a:rPr lang="en-US" altLang="zh-CN" dirty="0"/>
              <a:t>Tuple Tree</a:t>
            </a:r>
            <a:r>
              <a:rPr lang="zh-CN" altLang="en-US" dirty="0"/>
              <a:t>就只包含了</a:t>
            </a:r>
            <a:r>
              <a:rPr lang="en-US" altLang="zh-CN" dirty="0"/>
              <a:t>tuples B</a:t>
            </a:r>
            <a:r>
              <a:rPr lang="zh-CN" altLang="en-US" dirty="0"/>
              <a:t>和</a:t>
            </a:r>
            <a:r>
              <a:rPr lang="en-US" altLang="zh-CN" dirty="0"/>
              <a:t>C</a:t>
            </a:r>
            <a:r>
              <a:rPr lang="zh-CN" altLang="en-US" dirty="0"/>
              <a:t>（</a:t>
            </a:r>
            <a:r>
              <a:rPr lang="en-US" altLang="zh-CN" dirty="0"/>
              <a:t>tuple A</a:t>
            </a:r>
            <a:r>
              <a:rPr lang="zh-CN" altLang="en-US" dirty="0"/>
              <a:t>打红</a:t>
            </a:r>
            <a:r>
              <a:rPr lang="en-US" altLang="zh-CN" dirty="0"/>
              <a:t>X</a:t>
            </a:r>
            <a:r>
              <a:rPr lang="zh-CN" altLang="en-US" dirty="0"/>
              <a:t>表示它已不在当前状态的</a:t>
            </a:r>
            <a:r>
              <a:rPr lang="en-US" altLang="zh-CN" dirty="0"/>
              <a:t>Tuple Tree</a:t>
            </a:r>
            <a:r>
              <a:rPr lang="zh-CN" altLang="en-US" dirty="0"/>
              <a:t>中）。</a:t>
            </a:r>
          </a:p>
          <a:p>
            <a:pPr>
              <a:spcBef>
                <a:spcPts val="600"/>
              </a:spcBef>
            </a:pPr>
            <a:r>
              <a:rPr lang="zh-CN" altLang="en-US" dirty="0"/>
              <a:t> </a:t>
            </a:r>
            <a:r>
              <a:rPr lang="zh-CN" altLang="en-US" dirty="0" smtClean="0"/>
              <a:t>      然后</a:t>
            </a:r>
            <a:r>
              <a:rPr lang="en-US" altLang="zh-CN" dirty="0"/>
              <a:t>tuple C</a:t>
            </a:r>
            <a:r>
              <a:rPr lang="zh-CN" altLang="en-US" dirty="0"/>
              <a:t>流转到下一个</a:t>
            </a:r>
            <a:r>
              <a:rPr lang="en-US" altLang="zh-CN" dirty="0"/>
              <a:t>Bolt</a:t>
            </a:r>
            <a:r>
              <a:rPr lang="zh-CN" altLang="en-US" dirty="0"/>
              <a:t>，被处理完后又衍生了</a:t>
            </a:r>
            <a:r>
              <a:rPr lang="en-US" altLang="zh-CN" dirty="0"/>
              <a:t>tuples D</a:t>
            </a:r>
            <a:r>
              <a:rPr lang="zh-CN" altLang="en-US" dirty="0"/>
              <a:t>和</a:t>
            </a:r>
            <a:r>
              <a:rPr lang="en-US" altLang="zh-CN" dirty="0"/>
              <a:t>E</a:t>
            </a:r>
            <a:r>
              <a:rPr lang="zh-CN" altLang="en-US" dirty="0"/>
              <a:t>。该</a:t>
            </a:r>
            <a:r>
              <a:rPr lang="en-US" altLang="zh-CN" dirty="0"/>
              <a:t>Bolt</a:t>
            </a:r>
            <a:r>
              <a:rPr lang="zh-CN" altLang="en-US" dirty="0"/>
              <a:t>向</a:t>
            </a:r>
            <a:r>
              <a:rPr lang="en-US" altLang="zh-CN" dirty="0"/>
              <a:t>Acker</a:t>
            </a:r>
            <a:r>
              <a:rPr lang="zh-CN" altLang="en-US" dirty="0"/>
              <a:t>确认已处理完</a:t>
            </a:r>
            <a:r>
              <a:rPr lang="en-US" altLang="zh-CN" dirty="0"/>
              <a:t>tuple C</a:t>
            </a:r>
            <a:r>
              <a:rPr lang="zh-CN" altLang="en-US" dirty="0"/>
              <a:t>，于是</a:t>
            </a:r>
            <a:r>
              <a:rPr lang="en-US" altLang="zh-CN" dirty="0"/>
              <a:t>C</a:t>
            </a:r>
            <a:r>
              <a:rPr lang="zh-CN" altLang="en-US" dirty="0"/>
              <a:t>被移出</a:t>
            </a:r>
            <a:r>
              <a:rPr lang="en-US" altLang="zh-CN" dirty="0"/>
              <a:t>Tuple Tree</a:t>
            </a:r>
            <a:r>
              <a:rPr lang="zh-CN" altLang="en-US" dirty="0"/>
              <a:t>，当前状态的</a:t>
            </a:r>
            <a:r>
              <a:rPr lang="en-US" altLang="zh-CN" dirty="0"/>
              <a:t>Tuple Tree</a:t>
            </a:r>
            <a:r>
              <a:rPr lang="zh-CN" altLang="en-US" dirty="0"/>
              <a:t>变成只包含</a:t>
            </a:r>
            <a:r>
              <a:rPr lang="en-US" altLang="zh-CN" dirty="0"/>
              <a:t>B</a:t>
            </a:r>
            <a:r>
              <a:rPr lang="zh-CN" altLang="en-US" dirty="0"/>
              <a:t>，</a:t>
            </a:r>
            <a:r>
              <a:rPr lang="en-US" altLang="zh-CN" dirty="0"/>
              <a:t>D</a:t>
            </a:r>
            <a:r>
              <a:rPr lang="zh-CN" altLang="en-US" dirty="0"/>
              <a:t>，</a:t>
            </a:r>
            <a:r>
              <a:rPr lang="en-US" altLang="zh-CN" dirty="0"/>
              <a:t>E </a:t>
            </a:r>
            <a:r>
              <a:rPr lang="zh-CN" altLang="en-US" dirty="0"/>
              <a:t>。。。这一过程将持续进行，直到没有新的</a:t>
            </a:r>
            <a:r>
              <a:rPr lang="en-US" altLang="zh-CN" dirty="0"/>
              <a:t>tuple</a:t>
            </a:r>
            <a:r>
              <a:rPr lang="zh-CN" altLang="en-US" dirty="0"/>
              <a:t>加入这个</a:t>
            </a:r>
            <a:r>
              <a:rPr lang="en-US" altLang="zh-CN" dirty="0"/>
              <a:t>Tuple Tree</a:t>
            </a:r>
            <a:r>
              <a:rPr lang="zh-CN" altLang="en-US" dirty="0"/>
              <a:t>，而树中所有的</a:t>
            </a:r>
            <a:r>
              <a:rPr lang="en-US" altLang="zh-CN" dirty="0"/>
              <a:t>tuples</a:t>
            </a:r>
            <a:r>
              <a:rPr lang="zh-CN" altLang="en-US" dirty="0"/>
              <a:t>都完成了处理移出了</a:t>
            </a:r>
            <a:r>
              <a:rPr lang="en-US" altLang="zh-CN" dirty="0"/>
              <a:t>Tuple Tree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="" xmlns:p14="http://schemas.microsoft.com/office/powerpoint/2010/main" val="2317324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35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8200" y="1219200"/>
            <a:ext cx="7848600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      Storm</a:t>
            </a:r>
            <a:r>
              <a:rPr lang="zh-CN" altLang="en-US" sz="2000" dirty="0"/>
              <a:t>作业的每一个</a:t>
            </a:r>
            <a:r>
              <a:rPr lang="en-US" altLang="zh-CN" sz="2000" dirty="0"/>
              <a:t>Topology</a:t>
            </a:r>
            <a:r>
              <a:rPr lang="zh-CN" altLang="en-US" sz="2000" dirty="0"/>
              <a:t>中都包含一个</a:t>
            </a:r>
            <a:r>
              <a:rPr lang="en-US" altLang="zh-CN" sz="2000" dirty="0"/>
              <a:t>Acker</a:t>
            </a:r>
            <a:r>
              <a:rPr lang="zh-CN" altLang="en-US" sz="2000" dirty="0"/>
              <a:t>组件。</a:t>
            </a:r>
            <a:r>
              <a:rPr lang="en-US" altLang="zh-CN" sz="2000" dirty="0"/>
              <a:t>Acker</a:t>
            </a:r>
            <a:r>
              <a:rPr lang="zh-CN" altLang="en-US" sz="2000" dirty="0"/>
              <a:t>的任务就是跟踪从</a:t>
            </a:r>
            <a:r>
              <a:rPr lang="en-US" altLang="zh-CN" sz="2000" dirty="0"/>
              <a:t>Spout</a:t>
            </a:r>
            <a:r>
              <a:rPr lang="zh-CN" altLang="en-US" sz="2000" dirty="0"/>
              <a:t>发出的每一个</a:t>
            </a:r>
            <a:r>
              <a:rPr lang="en-US" altLang="zh-CN" sz="2000" dirty="0"/>
              <a:t>tuple</a:t>
            </a:r>
            <a:r>
              <a:rPr lang="zh-CN" altLang="en-US" sz="2000" dirty="0"/>
              <a:t>及其子</a:t>
            </a:r>
            <a:r>
              <a:rPr lang="en-US" altLang="zh-CN" sz="2000" dirty="0"/>
              <a:t>tuples</a:t>
            </a:r>
            <a:r>
              <a:rPr lang="zh-CN" altLang="en-US" sz="2000" dirty="0"/>
              <a:t>的处理完成情况，实际上</a:t>
            </a:r>
            <a:r>
              <a:rPr lang="en-US" altLang="zh-CN" sz="2000" dirty="0"/>
              <a:t>Acker</a:t>
            </a:r>
            <a:r>
              <a:rPr lang="zh-CN" altLang="en-US" sz="2000" dirty="0"/>
              <a:t>是以一种特殊</a:t>
            </a:r>
            <a:r>
              <a:rPr lang="en-US" altLang="zh-CN" sz="2000" dirty="0"/>
              <a:t>Task</a:t>
            </a:r>
            <a:r>
              <a:rPr lang="zh-CN" altLang="en-US" sz="2000" dirty="0"/>
              <a:t>运行，可以通过</a:t>
            </a:r>
            <a:r>
              <a:rPr lang="en-US" altLang="zh-CN" sz="2000" dirty="0" err="1"/>
              <a:t>Config.setNumAckers</a:t>
            </a:r>
            <a:r>
              <a:rPr lang="en-US" altLang="zh-CN" sz="2000" dirty="0"/>
              <a:t> (</a:t>
            </a:r>
            <a:r>
              <a:rPr lang="en-US" altLang="zh-CN" sz="2000" dirty="0" err="1"/>
              <a:t>conf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ackerParal</a:t>
            </a:r>
            <a:r>
              <a:rPr lang="en-US" altLang="zh-CN" sz="2000" dirty="0"/>
              <a:t>)</a:t>
            </a:r>
            <a:r>
              <a:rPr lang="zh-CN" altLang="en-US" sz="2000" dirty="0"/>
              <a:t>设置</a:t>
            </a:r>
            <a:r>
              <a:rPr lang="en-US" altLang="zh-CN" sz="2000" dirty="0"/>
              <a:t>Acker Task</a:t>
            </a:r>
            <a:r>
              <a:rPr lang="zh-CN" altLang="en-US" sz="2000" dirty="0"/>
              <a:t>的数目大于</a:t>
            </a:r>
            <a:r>
              <a:rPr lang="en-US" altLang="zh-CN" sz="2000" dirty="0"/>
              <a:t>1</a:t>
            </a:r>
            <a:r>
              <a:rPr lang="zh-CN" altLang="en-US" sz="2000" dirty="0"/>
              <a:t>（默认是</a:t>
            </a:r>
            <a:r>
              <a:rPr lang="en-US" altLang="zh-CN" sz="2000" dirty="0"/>
              <a:t>1</a:t>
            </a:r>
            <a:r>
              <a:rPr lang="zh-CN" altLang="en-US" sz="2000" dirty="0" smtClean="0"/>
              <a:t>），</a:t>
            </a:r>
            <a:endParaRPr lang="zh-CN" altLang="en-US" sz="2000" dirty="0"/>
          </a:p>
          <a:p>
            <a:pPr>
              <a:spcBef>
                <a:spcPts val="600"/>
              </a:spcBef>
            </a:pPr>
            <a:r>
              <a:rPr lang="zh-CN" altLang="en-US" sz="2000" dirty="0" smtClean="0"/>
              <a:t>      </a:t>
            </a:r>
            <a:r>
              <a:rPr lang="en-US" altLang="zh-CN" sz="2000" dirty="0" smtClean="0"/>
              <a:t>Acker</a:t>
            </a:r>
            <a:r>
              <a:rPr lang="zh-CN" altLang="en-US" sz="2000" dirty="0"/>
              <a:t>还可用于</a:t>
            </a:r>
            <a:r>
              <a:rPr lang="en-US" altLang="zh-CN" sz="2000" dirty="0"/>
              <a:t>Spout</a:t>
            </a:r>
            <a:r>
              <a:rPr lang="zh-CN" altLang="en-US" sz="2000" dirty="0"/>
              <a:t>限流作用：为了避免</a:t>
            </a:r>
            <a:r>
              <a:rPr lang="en-US" altLang="zh-CN" sz="2000" dirty="0"/>
              <a:t>Spout</a:t>
            </a:r>
            <a:r>
              <a:rPr lang="zh-CN" altLang="en-US" sz="2000" dirty="0"/>
              <a:t>发送数据太快而</a:t>
            </a:r>
            <a:r>
              <a:rPr lang="en-US" altLang="zh-CN" sz="2000" dirty="0"/>
              <a:t>Bolt</a:t>
            </a:r>
            <a:r>
              <a:rPr lang="zh-CN" altLang="en-US" sz="2000" dirty="0"/>
              <a:t>来不及处</a:t>
            </a:r>
            <a:r>
              <a:rPr lang="zh-CN" altLang="en-US" sz="2000" dirty="0" smtClean="0"/>
              <a:t>理。当</a:t>
            </a:r>
            <a:r>
              <a:rPr lang="en-US" altLang="zh-CN" sz="2000" dirty="0"/>
              <a:t>Spout</a:t>
            </a:r>
            <a:r>
              <a:rPr lang="zh-CN" altLang="en-US" sz="2000" dirty="0"/>
              <a:t>有等于或超过</a:t>
            </a:r>
            <a:r>
              <a:rPr lang="en-US" altLang="zh-CN" sz="2000" dirty="0"/>
              <a:t>pending</a:t>
            </a:r>
            <a:r>
              <a:rPr lang="zh-CN" altLang="en-US" sz="2000" dirty="0"/>
              <a:t>值的</a:t>
            </a:r>
            <a:r>
              <a:rPr lang="en-US" altLang="zh-CN" sz="2000" dirty="0"/>
              <a:t>tuples</a:t>
            </a:r>
            <a:r>
              <a:rPr lang="zh-CN" altLang="en-US" sz="2000" dirty="0"/>
              <a:t>没有收到</a:t>
            </a:r>
            <a:r>
              <a:rPr lang="en-US" altLang="zh-CN" sz="2000" dirty="0" err="1"/>
              <a:t>Ack</a:t>
            </a:r>
            <a:r>
              <a:rPr lang="zh-CN" altLang="en-US" sz="2000" dirty="0"/>
              <a:t>或</a:t>
            </a:r>
            <a:r>
              <a:rPr lang="en-US" altLang="zh-CN" sz="2000" dirty="0"/>
              <a:t>fail</a:t>
            </a:r>
            <a:r>
              <a:rPr lang="zh-CN" altLang="en-US" sz="2000" dirty="0"/>
              <a:t>了，则</a:t>
            </a:r>
            <a:r>
              <a:rPr lang="en-US" altLang="zh-CN" sz="2000" dirty="0"/>
              <a:t>Spout</a:t>
            </a:r>
            <a:r>
              <a:rPr lang="zh-CN" altLang="en-US" sz="2000" dirty="0"/>
              <a:t>跳过</a:t>
            </a:r>
            <a:r>
              <a:rPr lang="en-US" altLang="zh-CN" sz="2000" dirty="0" err="1"/>
              <a:t>nextTuple</a:t>
            </a:r>
            <a:r>
              <a:rPr lang="en-US" altLang="zh-CN" sz="2000" dirty="0"/>
              <a:t>()</a:t>
            </a:r>
            <a:r>
              <a:rPr lang="zh-CN" altLang="en-US" sz="2000" dirty="0"/>
              <a:t>方法不生成下一个新</a:t>
            </a:r>
            <a:r>
              <a:rPr lang="en-US" altLang="zh-CN" sz="2000" dirty="0"/>
              <a:t>tuple</a:t>
            </a:r>
            <a:r>
              <a:rPr lang="zh-CN" altLang="en-US" sz="2000" dirty="0"/>
              <a:t>，从而限制</a:t>
            </a:r>
            <a:r>
              <a:rPr lang="en-US" altLang="zh-CN" sz="2000" dirty="0"/>
              <a:t>Spout</a:t>
            </a:r>
            <a:r>
              <a:rPr lang="zh-CN" altLang="en-US" sz="2000" dirty="0"/>
              <a:t>的发送速度。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52600" y="3886200"/>
            <a:ext cx="5405886" cy="288450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38159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36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2000" y="1143000"/>
            <a:ext cx="7717766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Acker</a:t>
            </a:r>
            <a:r>
              <a:rPr lang="zh-CN" altLang="en-US" sz="2800" b="1" dirty="0"/>
              <a:t>算法</a:t>
            </a:r>
            <a:endParaRPr lang="zh-CN" altLang="en-US" sz="2800" dirty="0"/>
          </a:p>
          <a:p>
            <a:pPr>
              <a:spcBef>
                <a:spcPts val="1200"/>
              </a:spcBef>
            </a:pPr>
            <a:r>
              <a:rPr lang="zh-CN" altLang="en-US" dirty="0"/>
              <a:t> </a:t>
            </a:r>
            <a:r>
              <a:rPr lang="zh-CN" altLang="en-US" dirty="0" smtClean="0"/>
              <a:t>     前面</a:t>
            </a:r>
            <a:r>
              <a:rPr lang="zh-CN" altLang="en-US" dirty="0"/>
              <a:t>提到，一个</a:t>
            </a:r>
            <a:r>
              <a:rPr lang="en-US" altLang="zh-CN" dirty="0"/>
              <a:t>Spout</a:t>
            </a:r>
            <a:r>
              <a:rPr lang="zh-CN" altLang="en-US" dirty="0"/>
              <a:t>发出的</a:t>
            </a:r>
            <a:r>
              <a:rPr lang="en-US" altLang="zh-CN" dirty="0"/>
              <a:t>tuple</a:t>
            </a:r>
            <a:r>
              <a:rPr lang="zh-CN" altLang="en-US" dirty="0"/>
              <a:t>的</a:t>
            </a:r>
            <a:r>
              <a:rPr lang="en-US" altLang="zh-CN" dirty="0"/>
              <a:t>Tuple Tree</a:t>
            </a:r>
            <a:r>
              <a:rPr lang="zh-CN" altLang="en-US" dirty="0"/>
              <a:t>构成和更新是由处理该</a:t>
            </a:r>
            <a:r>
              <a:rPr lang="en-US" altLang="zh-CN" dirty="0"/>
              <a:t>tuple</a:t>
            </a:r>
            <a:r>
              <a:rPr lang="zh-CN" altLang="en-US" dirty="0"/>
              <a:t>的各个</a:t>
            </a:r>
            <a:r>
              <a:rPr lang="en-US" altLang="zh-CN" dirty="0"/>
              <a:t>Bolts</a:t>
            </a:r>
            <a:r>
              <a:rPr lang="zh-CN" altLang="en-US" dirty="0"/>
              <a:t>在流转过程中完成，跟踪这个</a:t>
            </a:r>
            <a:r>
              <a:rPr lang="en-US" altLang="zh-CN" dirty="0"/>
              <a:t>tuple</a:t>
            </a:r>
            <a:r>
              <a:rPr lang="zh-CN" altLang="en-US" dirty="0"/>
              <a:t>及其衍生</a:t>
            </a:r>
            <a:r>
              <a:rPr lang="en-US" altLang="zh-CN" dirty="0"/>
              <a:t>tuples</a:t>
            </a:r>
            <a:r>
              <a:rPr lang="zh-CN" altLang="en-US" dirty="0"/>
              <a:t>（它们构成了</a:t>
            </a:r>
            <a:r>
              <a:rPr lang="en-US" altLang="zh-CN" dirty="0"/>
              <a:t>Tuple Tree</a:t>
            </a:r>
            <a:r>
              <a:rPr lang="zh-CN" altLang="en-US" dirty="0"/>
              <a:t>）的</a:t>
            </a:r>
            <a:r>
              <a:rPr lang="en-US" altLang="zh-CN" dirty="0"/>
              <a:t>Acker</a:t>
            </a:r>
            <a:r>
              <a:rPr lang="zh-CN" altLang="en-US" dirty="0"/>
              <a:t>程序最终基于以下算法</a:t>
            </a:r>
            <a:r>
              <a:rPr lang="zh-CN" altLang="en-US" dirty="0">
                <a:solidFill>
                  <a:srgbClr val="FF0000"/>
                </a:solidFill>
              </a:rPr>
              <a:t>判断</a:t>
            </a:r>
            <a:r>
              <a:rPr lang="en-US" altLang="zh-CN" dirty="0">
                <a:solidFill>
                  <a:srgbClr val="FF0000"/>
                </a:solidFill>
              </a:rPr>
              <a:t>Tuple Tree</a:t>
            </a:r>
            <a:r>
              <a:rPr lang="zh-CN" altLang="en-US" dirty="0">
                <a:solidFill>
                  <a:srgbClr val="FF0000"/>
                </a:solidFill>
              </a:rPr>
              <a:t>是否处理完毕</a:t>
            </a:r>
            <a:r>
              <a:rPr lang="zh-CN" altLang="en-US" dirty="0"/>
              <a:t>（即树中所有的节点都被</a:t>
            </a:r>
            <a:r>
              <a:rPr lang="en-US" altLang="zh-CN" dirty="0" err="1"/>
              <a:t>Acked</a:t>
            </a:r>
            <a:r>
              <a:rPr lang="zh-CN" altLang="en-US" dirty="0"/>
              <a:t>），也即判断该</a:t>
            </a:r>
            <a:r>
              <a:rPr lang="en-US" altLang="zh-CN" dirty="0"/>
              <a:t>tuple</a:t>
            </a:r>
            <a:r>
              <a:rPr lang="zh-CN" altLang="en-US" dirty="0"/>
              <a:t>处理是否结束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>
              <a:spcBef>
                <a:spcPts val="600"/>
              </a:spcBef>
            </a:pPr>
            <a:r>
              <a:rPr lang="en-US" altLang="zh-CN" dirty="0"/>
              <a:t>1</a:t>
            </a:r>
            <a:r>
              <a:rPr lang="zh-CN" altLang="en-US" dirty="0"/>
              <a:t>）当</a:t>
            </a:r>
            <a:r>
              <a:rPr lang="en-US" altLang="zh-CN" dirty="0"/>
              <a:t>Spout</a:t>
            </a:r>
            <a:r>
              <a:rPr lang="zh-CN" altLang="en-US" dirty="0"/>
              <a:t>生成一个新</a:t>
            </a:r>
            <a:r>
              <a:rPr lang="en-US" altLang="zh-CN" dirty="0"/>
              <a:t>tuple</a:t>
            </a:r>
            <a:r>
              <a:rPr lang="zh-CN" altLang="en-US" dirty="0"/>
              <a:t>时，会向</a:t>
            </a:r>
            <a:r>
              <a:rPr lang="en-US" altLang="zh-CN" dirty="0"/>
              <a:t>Acker</a:t>
            </a:r>
            <a:r>
              <a:rPr lang="zh-CN" altLang="en-US" dirty="0"/>
              <a:t>发送如下一条信息通知</a:t>
            </a:r>
            <a:r>
              <a:rPr lang="en-US" altLang="zh-CN" dirty="0" smtClean="0"/>
              <a:t>Acker</a:t>
            </a:r>
            <a:endParaRPr lang="zh-CN" altLang="en-US" dirty="0"/>
          </a:p>
          <a:p>
            <a:r>
              <a:rPr lang="zh-CN" altLang="en-US" dirty="0" smtClean="0"/>
              <a:t>           </a:t>
            </a:r>
            <a:r>
              <a:rPr lang="en-US" altLang="zh-CN" dirty="0" smtClean="0"/>
              <a:t>{ </a:t>
            </a:r>
            <a:r>
              <a:rPr lang="en-US" altLang="zh-CN" dirty="0"/>
              <a:t>spout-tuple-id {:spout-task task-id : </a:t>
            </a:r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ack-val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/>
              <a:t>} } </a:t>
            </a:r>
          </a:p>
          <a:p>
            <a:r>
              <a:rPr lang="zh-CN" altLang="en-US" dirty="0"/>
              <a:t>这里，</a:t>
            </a:r>
            <a:r>
              <a:rPr lang="en-US" altLang="zh-CN" dirty="0" smtClean="0"/>
              <a:t>spout-</a:t>
            </a:r>
            <a:r>
              <a:rPr lang="en-US" altLang="zh-CN" dirty="0" err="1" smtClean="0"/>
              <a:t>tuple</a:t>
            </a:r>
            <a:r>
              <a:rPr lang="en-US" altLang="zh-CN" dirty="0" smtClean="0"/>
              <a:t>-id</a:t>
            </a:r>
            <a:r>
              <a:rPr lang="zh-CN" altLang="en-US" dirty="0" smtClean="0"/>
              <a:t>是这</a:t>
            </a:r>
            <a:r>
              <a:rPr lang="zh-CN" altLang="en-US" dirty="0"/>
              <a:t>条新</a:t>
            </a:r>
            <a:r>
              <a:rPr lang="en-US" altLang="zh-CN" dirty="0"/>
              <a:t>tuple</a:t>
            </a:r>
            <a:r>
              <a:rPr lang="zh-CN" altLang="en-US" dirty="0"/>
              <a:t>随机生成的</a:t>
            </a:r>
            <a:r>
              <a:rPr lang="en-US" altLang="zh-CN" dirty="0"/>
              <a:t>64-bit ID</a:t>
            </a:r>
          </a:p>
          <a:p>
            <a:r>
              <a:rPr lang="en-US" altLang="zh-CN" dirty="0"/>
              <a:t>      </a:t>
            </a:r>
            <a:r>
              <a:rPr lang="en-US" altLang="zh-CN" dirty="0" smtClean="0"/>
              <a:t>     task-id</a:t>
            </a:r>
            <a:r>
              <a:rPr lang="zh-CN" altLang="en-US" dirty="0" smtClean="0"/>
              <a:t>是产生</a:t>
            </a:r>
            <a:r>
              <a:rPr lang="zh-CN" altLang="en-US" dirty="0"/>
              <a:t>这条</a:t>
            </a:r>
            <a:r>
              <a:rPr lang="en-US" altLang="zh-CN" dirty="0"/>
              <a:t>tuple</a:t>
            </a:r>
            <a:r>
              <a:rPr lang="zh-CN" altLang="en-US" dirty="0"/>
              <a:t>的</a:t>
            </a:r>
            <a:r>
              <a:rPr lang="en-US" altLang="zh-CN" dirty="0"/>
              <a:t>Spout ID</a:t>
            </a:r>
            <a:r>
              <a:rPr lang="zh-CN" altLang="en-US" dirty="0"/>
              <a:t>，</a:t>
            </a:r>
            <a:r>
              <a:rPr lang="en-US" altLang="zh-CN" dirty="0"/>
              <a:t>Spout</a:t>
            </a:r>
            <a:r>
              <a:rPr lang="zh-CN" altLang="en-US" dirty="0"/>
              <a:t>可能有多个</a:t>
            </a:r>
            <a:r>
              <a:rPr lang="en-US" altLang="zh-CN" dirty="0"/>
              <a:t>task</a:t>
            </a:r>
            <a:r>
              <a:rPr lang="zh-CN" altLang="en-US" dirty="0"/>
              <a:t>，每个</a:t>
            </a:r>
            <a:r>
              <a:rPr lang="en-US" altLang="zh-CN" dirty="0"/>
              <a:t>task</a:t>
            </a:r>
            <a:r>
              <a:rPr lang="zh-CN" altLang="en-US" dirty="0"/>
              <a:t>都会被分配一个唯一的</a:t>
            </a:r>
            <a:r>
              <a:rPr lang="en-US" altLang="zh-CN" dirty="0" err="1"/>
              <a:t>taskId</a:t>
            </a:r>
            <a:endParaRPr lang="en-US" altLang="zh-CN" dirty="0"/>
          </a:p>
          <a:p>
            <a:pPr>
              <a:spcBef>
                <a:spcPts val="1200"/>
              </a:spcBef>
            </a:pPr>
            <a:r>
              <a:rPr lang="en-US" altLang="zh-CN" dirty="0"/>
              <a:t>      </a:t>
            </a:r>
            <a:r>
              <a:rPr lang="en-US" altLang="zh-CN" dirty="0" smtClean="0"/>
              <a:t>     </a:t>
            </a:r>
            <a:r>
              <a:rPr lang="en-US" altLang="zh-CN" dirty="0" err="1" smtClean="0">
                <a:solidFill>
                  <a:srgbClr val="FF0000"/>
                </a:solidFill>
              </a:rPr>
              <a:t>ack-val</a:t>
            </a:r>
            <a:r>
              <a:rPr lang="zh-CN" altLang="en-US" dirty="0">
                <a:solidFill>
                  <a:srgbClr val="FF0000"/>
                </a:solidFill>
              </a:rPr>
              <a:t>：</a:t>
            </a:r>
            <a:r>
              <a:rPr lang="en-US" altLang="zh-CN" dirty="0">
                <a:solidFill>
                  <a:srgbClr val="FF0000"/>
                </a:solidFill>
              </a:rPr>
              <a:t>Acker</a:t>
            </a:r>
            <a:r>
              <a:rPr lang="zh-CN" altLang="en-US" dirty="0">
                <a:solidFill>
                  <a:srgbClr val="FF0000"/>
                </a:solidFill>
              </a:rPr>
              <a:t>使用的</a:t>
            </a:r>
            <a:r>
              <a:rPr lang="en-US" altLang="zh-CN" dirty="0">
                <a:solidFill>
                  <a:srgbClr val="FF0000"/>
                </a:solidFill>
              </a:rPr>
              <a:t>64-bit</a:t>
            </a:r>
            <a:r>
              <a:rPr lang="zh-CN" altLang="en-US" dirty="0">
                <a:solidFill>
                  <a:srgbClr val="FF0000"/>
                </a:solidFill>
              </a:rPr>
              <a:t>的</a:t>
            </a:r>
            <a:r>
              <a:rPr lang="zh-CN" altLang="en-US" dirty="0" smtClean="0">
                <a:solidFill>
                  <a:srgbClr val="FF0000"/>
                </a:solidFill>
              </a:rPr>
              <a:t>校验值计数器，</a:t>
            </a:r>
            <a:r>
              <a:rPr lang="zh-CN" altLang="en-US" dirty="0">
                <a:solidFill>
                  <a:srgbClr val="FF0000"/>
                </a:solidFill>
              </a:rPr>
              <a:t>初始值为</a:t>
            </a:r>
            <a:r>
              <a:rPr lang="en-US" altLang="zh-CN" dirty="0">
                <a:solidFill>
                  <a:srgbClr val="FF0000"/>
                </a:solidFill>
              </a:rPr>
              <a:t>0</a:t>
            </a:r>
            <a:endParaRPr lang="zh-CN" altLang="en-US" dirty="0">
              <a:solidFill>
                <a:srgbClr val="FF0000"/>
              </a:solidFill>
            </a:endParaRPr>
          </a:p>
          <a:p>
            <a:r>
              <a:rPr lang="zh-CN" altLang="en-US" dirty="0"/>
              <a:t> </a:t>
            </a:r>
          </a:p>
          <a:p>
            <a:r>
              <a:rPr lang="zh-CN" altLang="en-US" dirty="0"/>
              <a:t> </a:t>
            </a:r>
            <a:r>
              <a:rPr lang="zh-CN" altLang="en-US" dirty="0" smtClean="0"/>
              <a:t>    收到</a:t>
            </a:r>
            <a:r>
              <a:rPr lang="en-US" altLang="zh-CN" dirty="0"/>
              <a:t>Spout</a:t>
            </a:r>
            <a:r>
              <a:rPr lang="zh-CN" altLang="en-US" dirty="0"/>
              <a:t>发来的初始</a:t>
            </a:r>
            <a:r>
              <a:rPr lang="en-US" altLang="zh-CN" dirty="0"/>
              <a:t>tuple</a:t>
            </a:r>
            <a:r>
              <a:rPr lang="zh-CN" altLang="en-US" dirty="0"/>
              <a:t>消息后，</a:t>
            </a:r>
            <a:r>
              <a:rPr lang="en-US" altLang="zh-CN" dirty="0"/>
              <a:t>Acker</a:t>
            </a:r>
            <a:r>
              <a:rPr lang="zh-CN" altLang="en-US" dirty="0"/>
              <a:t>首先将</a:t>
            </a:r>
            <a:r>
              <a:rPr lang="en-US" altLang="zh-CN" dirty="0" err="1"/>
              <a:t>ack-val</a:t>
            </a:r>
            <a:r>
              <a:rPr lang="zh-CN" altLang="en-US" dirty="0"/>
              <a:t>（此时为</a:t>
            </a:r>
            <a:r>
              <a:rPr lang="en-US" altLang="zh-CN" dirty="0"/>
              <a:t>0</a:t>
            </a:r>
            <a:r>
              <a:rPr lang="zh-CN" altLang="en-US" dirty="0"/>
              <a:t>）与初始</a:t>
            </a:r>
            <a:r>
              <a:rPr lang="en-US" altLang="zh-CN" dirty="0"/>
              <a:t>tuple</a:t>
            </a:r>
            <a:r>
              <a:rPr lang="zh-CN" altLang="en-US" dirty="0"/>
              <a:t>的</a:t>
            </a:r>
            <a:r>
              <a:rPr lang="en-US" altLang="zh-CN" dirty="0" err="1"/>
              <a:t>msgId</a:t>
            </a:r>
            <a:r>
              <a:rPr lang="zh-CN" altLang="en-US" dirty="0"/>
              <a:t>做一个</a:t>
            </a:r>
            <a:r>
              <a:rPr lang="en-US" altLang="zh-CN" dirty="0"/>
              <a:t>XOR</a:t>
            </a:r>
            <a:r>
              <a:rPr lang="zh-CN" altLang="en-US" dirty="0"/>
              <a:t>（</a:t>
            </a:r>
            <a:r>
              <a:rPr lang="en-US" altLang="zh-CN" dirty="0"/>
              <a:t>exclusive OR</a:t>
            </a:r>
            <a:r>
              <a:rPr lang="zh-CN" altLang="en-US" dirty="0"/>
              <a:t>）运算</a:t>
            </a:r>
            <a:r>
              <a:rPr lang="zh-CN" altLang="en-US" dirty="0" smtClean="0"/>
              <a:t>（下表），</a:t>
            </a:r>
            <a:r>
              <a:rPr lang="zh-CN" altLang="en-US" dirty="0"/>
              <a:t>并将结果</a:t>
            </a:r>
            <a:r>
              <a:rPr lang="zh-CN" altLang="en-US" dirty="0" smtClean="0"/>
              <a:t>更新</a:t>
            </a:r>
            <a:r>
              <a:rPr lang="en-US" altLang="zh-CN" dirty="0" smtClean="0">
                <a:solidFill>
                  <a:srgbClr val="FF0000"/>
                </a:solidFill>
              </a:rPr>
              <a:t>Acker</a:t>
            </a:r>
            <a:r>
              <a:rPr lang="zh-CN" altLang="en-US" dirty="0" smtClean="0">
                <a:solidFill>
                  <a:srgbClr val="FF0000"/>
                </a:solidFill>
              </a:rPr>
              <a:t>所持的目前</a:t>
            </a:r>
            <a:r>
              <a:rPr lang="en-US" altLang="zh-CN" dirty="0" err="1" smtClean="0"/>
              <a:t>ack-val</a:t>
            </a:r>
            <a:r>
              <a:rPr lang="zh-CN" altLang="en-US" dirty="0"/>
              <a:t>值：</a:t>
            </a:r>
          </a:p>
          <a:p>
            <a:pPr>
              <a:spcBef>
                <a:spcPts val="1200"/>
              </a:spcBef>
            </a:pPr>
            <a:r>
              <a:rPr lang="zh-CN" altLang="en-US" dirty="0" smtClean="0"/>
              <a:t>           </a:t>
            </a:r>
            <a:r>
              <a:rPr lang="en-US" altLang="zh-CN" dirty="0" err="1" smtClean="0"/>
              <a:t>ack-val</a:t>
            </a:r>
            <a:r>
              <a:rPr lang="en-US" altLang="zh-CN" dirty="0" smtClean="0"/>
              <a:t> </a:t>
            </a:r>
            <a:r>
              <a:rPr lang="en-US" altLang="zh-CN" dirty="0"/>
              <a:t>= (</a:t>
            </a:r>
            <a:r>
              <a:rPr lang="en-US" altLang="zh-CN" dirty="0" err="1"/>
              <a:t>ack-val</a:t>
            </a:r>
            <a:r>
              <a:rPr lang="en-US" altLang="zh-CN" dirty="0"/>
              <a:t>) XOR (spout-tuple-id);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867102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37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2000" y="3886200"/>
            <a:ext cx="8077200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/>
              <a:t>Bolt</a:t>
            </a:r>
            <a:r>
              <a:rPr lang="zh-CN" altLang="en-US" dirty="0"/>
              <a:t>处理完输入的</a:t>
            </a:r>
            <a:r>
              <a:rPr lang="en-US" altLang="zh-CN" dirty="0"/>
              <a:t>tuple</a:t>
            </a:r>
            <a:r>
              <a:rPr lang="zh-CN" altLang="en-US" dirty="0"/>
              <a:t>，若创建了新的衍生</a:t>
            </a:r>
            <a:r>
              <a:rPr lang="en-US" altLang="zh-CN" dirty="0"/>
              <a:t>tuples</a:t>
            </a:r>
            <a:r>
              <a:rPr lang="zh-CN" altLang="en-US" dirty="0"/>
              <a:t>向下游发送，在向</a:t>
            </a:r>
            <a:r>
              <a:rPr lang="en-US" altLang="zh-CN" dirty="0"/>
              <a:t>Acker</a:t>
            </a:r>
            <a:r>
              <a:rPr lang="zh-CN" altLang="en-US" dirty="0"/>
              <a:t>发送消息确认输入</a:t>
            </a:r>
            <a:r>
              <a:rPr lang="en-US" altLang="zh-CN" dirty="0"/>
              <a:t>tuple</a:t>
            </a:r>
            <a:r>
              <a:rPr lang="zh-CN" altLang="en-US" dirty="0"/>
              <a:t>完成时，它会先把</a:t>
            </a:r>
            <a:r>
              <a:rPr lang="zh-CN" altLang="en-US" dirty="0">
                <a:solidFill>
                  <a:srgbClr val="FF0000"/>
                </a:solidFill>
              </a:rPr>
              <a:t>输入</a:t>
            </a:r>
            <a:r>
              <a:rPr lang="en-US" altLang="zh-CN" dirty="0">
                <a:solidFill>
                  <a:srgbClr val="FF0000"/>
                </a:solidFill>
              </a:rPr>
              <a:t>tuple</a:t>
            </a:r>
            <a:r>
              <a:rPr lang="zh-CN" altLang="en-US" dirty="0">
                <a:solidFill>
                  <a:srgbClr val="FF0000"/>
                </a:solidFill>
              </a:rPr>
              <a:t>的</a:t>
            </a:r>
            <a:r>
              <a:rPr lang="en-US" altLang="zh-CN" dirty="0" err="1">
                <a:solidFill>
                  <a:srgbClr val="FF0000"/>
                </a:solidFill>
              </a:rPr>
              <a:t>msgId</a:t>
            </a:r>
            <a:r>
              <a:rPr lang="zh-CN" altLang="en-US" dirty="0">
                <a:solidFill>
                  <a:srgbClr val="FF0000"/>
                </a:solidFill>
              </a:rPr>
              <a:t>与所有衍生</a:t>
            </a:r>
            <a:r>
              <a:rPr lang="en-US" altLang="zh-CN" dirty="0">
                <a:solidFill>
                  <a:srgbClr val="FF0000"/>
                </a:solidFill>
              </a:rPr>
              <a:t>tuples</a:t>
            </a:r>
            <a:r>
              <a:rPr lang="zh-CN" altLang="en-US" dirty="0">
                <a:solidFill>
                  <a:srgbClr val="FF0000"/>
                </a:solidFill>
              </a:rPr>
              <a:t>的</a:t>
            </a:r>
            <a:r>
              <a:rPr lang="en-US" altLang="zh-CN" dirty="0" err="1">
                <a:solidFill>
                  <a:srgbClr val="FF0000"/>
                </a:solidFill>
              </a:rPr>
              <a:t>msgId</a:t>
            </a:r>
            <a:r>
              <a:rPr lang="zh-CN" altLang="en-US" dirty="0">
                <a:solidFill>
                  <a:srgbClr val="FF0000"/>
                </a:solidFill>
              </a:rPr>
              <a:t>（也是</a:t>
            </a:r>
            <a:r>
              <a:rPr lang="en-US" altLang="zh-CN" dirty="0">
                <a:solidFill>
                  <a:srgbClr val="FF0000"/>
                </a:solidFill>
              </a:rPr>
              <a:t>64-bit</a:t>
            </a:r>
            <a:r>
              <a:rPr lang="zh-CN" altLang="en-US" dirty="0">
                <a:solidFill>
                  <a:srgbClr val="FF0000"/>
                </a:solidFill>
              </a:rPr>
              <a:t>的全新</a:t>
            </a:r>
            <a:r>
              <a:rPr lang="en-US" altLang="zh-CN" dirty="0">
                <a:solidFill>
                  <a:srgbClr val="FF0000"/>
                </a:solidFill>
              </a:rPr>
              <a:t>ID</a:t>
            </a:r>
            <a:r>
              <a:rPr lang="zh-CN" altLang="en-US" dirty="0">
                <a:solidFill>
                  <a:srgbClr val="FF0000"/>
                </a:solidFill>
              </a:rPr>
              <a:t>）作</a:t>
            </a:r>
            <a:r>
              <a:rPr lang="en-US" altLang="zh-CN" dirty="0">
                <a:solidFill>
                  <a:srgbClr val="FF0000"/>
                </a:solidFill>
              </a:rPr>
              <a:t>XOR</a:t>
            </a:r>
            <a:r>
              <a:rPr lang="zh-CN" altLang="en-US" dirty="0">
                <a:solidFill>
                  <a:srgbClr val="FF0000"/>
                </a:solidFill>
              </a:rPr>
              <a:t>运算</a:t>
            </a:r>
            <a:r>
              <a:rPr lang="zh-CN" altLang="en-US" dirty="0"/>
              <a:t>，然后把结果</a:t>
            </a:r>
            <a:r>
              <a:rPr lang="en-US" altLang="zh-CN" dirty="0" err="1"/>
              <a:t>tmp-ack-val</a:t>
            </a:r>
            <a:r>
              <a:rPr lang="zh-CN" altLang="en-US" dirty="0"/>
              <a:t>包含在发送的</a:t>
            </a:r>
            <a:r>
              <a:rPr lang="en-US" altLang="zh-CN" dirty="0" err="1"/>
              <a:t>Ack</a:t>
            </a:r>
            <a:r>
              <a:rPr lang="zh-CN" altLang="en-US" dirty="0"/>
              <a:t>消息中，消息格式是</a:t>
            </a:r>
          </a:p>
          <a:p>
            <a:r>
              <a:rPr lang="zh-CN" altLang="en-US" dirty="0"/>
              <a:t>	</a:t>
            </a:r>
            <a:r>
              <a:rPr lang="en-US" altLang="zh-CN" dirty="0"/>
              <a:t>:(spout-tuple-id, </a:t>
            </a:r>
            <a:r>
              <a:rPr lang="en-US" altLang="zh-CN" dirty="0" err="1"/>
              <a:t>tmp-ack-val</a:t>
            </a:r>
            <a:r>
              <a:rPr lang="en-US" altLang="zh-CN" dirty="0"/>
              <a:t>)</a:t>
            </a:r>
          </a:p>
          <a:p>
            <a:pPr>
              <a:spcBef>
                <a:spcPts val="600"/>
              </a:spcBef>
            </a:pPr>
            <a:r>
              <a:rPr lang="en-US" altLang="zh-CN" dirty="0"/>
              <a:t>Acker</a:t>
            </a:r>
            <a:r>
              <a:rPr lang="zh-CN" altLang="en-US" dirty="0"/>
              <a:t>收到每个</a:t>
            </a:r>
            <a:r>
              <a:rPr lang="en-US" altLang="zh-CN" dirty="0"/>
              <a:t>Bolt</a:t>
            </a:r>
            <a:r>
              <a:rPr lang="zh-CN" altLang="en-US" dirty="0"/>
              <a:t>发来的</a:t>
            </a:r>
            <a:r>
              <a:rPr lang="en-US" altLang="zh-CN" dirty="0" err="1"/>
              <a:t>Ack</a:t>
            </a:r>
            <a:r>
              <a:rPr lang="zh-CN" altLang="en-US" dirty="0"/>
              <a:t>消息，都会执行如下运算：</a:t>
            </a:r>
          </a:p>
          <a:p>
            <a:r>
              <a:rPr lang="zh-CN" altLang="en-US" dirty="0"/>
              <a:t>	</a:t>
            </a:r>
            <a:r>
              <a:rPr lang="en-US" altLang="zh-CN" dirty="0" err="1"/>
              <a:t>ack-val</a:t>
            </a:r>
            <a:r>
              <a:rPr lang="en-US" altLang="zh-CN" dirty="0"/>
              <a:t> = (</a:t>
            </a:r>
            <a:r>
              <a:rPr lang="en-US" altLang="zh-CN" dirty="0" err="1"/>
              <a:t>ack-val</a:t>
            </a:r>
            <a:r>
              <a:rPr lang="en-US" altLang="zh-CN" dirty="0"/>
              <a:t>) XOR (</a:t>
            </a:r>
            <a:r>
              <a:rPr lang="en-US" altLang="zh-CN" dirty="0" err="1"/>
              <a:t>tmp-ack-val</a:t>
            </a:r>
            <a:r>
              <a:rPr lang="en-US" altLang="zh-CN" dirty="0"/>
              <a:t>);</a:t>
            </a:r>
          </a:p>
          <a:p>
            <a:pPr>
              <a:spcBef>
                <a:spcPts val="1200"/>
              </a:spcBef>
            </a:pPr>
            <a:r>
              <a:rPr lang="zh-CN" altLang="en-US" dirty="0" smtClean="0"/>
              <a:t>所以</a:t>
            </a:r>
            <a:r>
              <a:rPr lang="en-US" altLang="zh-CN" dirty="0" smtClean="0"/>
              <a:t>Acker</a:t>
            </a:r>
            <a:r>
              <a:rPr lang="zh-CN" altLang="en-US" dirty="0" smtClean="0"/>
              <a:t>所持的</a:t>
            </a:r>
            <a:r>
              <a:rPr lang="en-US" altLang="zh-CN" dirty="0" err="1" smtClean="0"/>
              <a:t>ack-val</a:t>
            </a:r>
            <a:r>
              <a:rPr lang="zh-CN" altLang="en-US" dirty="0"/>
              <a:t>所含值总是目前</a:t>
            </a:r>
            <a:r>
              <a:rPr lang="en-US" altLang="zh-CN" dirty="0"/>
              <a:t>Tuple Tree</a:t>
            </a:r>
            <a:r>
              <a:rPr lang="zh-CN" altLang="en-US" dirty="0"/>
              <a:t>中</a:t>
            </a:r>
            <a:r>
              <a:rPr lang="zh-CN" altLang="en-US" dirty="0">
                <a:solidFill>
                  <a:srgbClr val="FF0000"/>
                </a:solidFill>
              </a:rPr>
              <a:t>所有</a:t>
            </a:r>
            <a:r>
              <a:rPr lang="en-US" altLang="zh-CN" dirty="0">
                <a:solidFill>
                  <a:srgbClr val="FF0000"/>
                </a:solidFill>
              </a:rPr>
              <a:t>tuples</a:t>
            </a:r>
            <a:r>
              <a:rPr lang="zh-CN" altLang="en-US" dirty="0">
                <a:solidFill>
                  <a:srgbClr val="FF0000"/>
                </a:solidFill>
              </a:rPr>
              <a:t>的</a:t>
            </a:r>
            <a:r>
              <a:rPr lang="en-US" altLang="zh-CN" dirty="0" err="1">
                <a:solidFill>
                  <a:srgbClr val="FF0000"/>
                </a:solidFill>
              </a:rPr>
              <a:t>msgId</a:t>
            </a:r>
            <a:r>
              <a:rPr lang="zh-CN" altLang="en-US" dirty="0">
                <a:solidFill>
                  <a:srgbClr val="FF0000"/>
                </a:solidFill>
              </a:rPr>
              <a:t>的</a:t>
            </a:r>
            <a:r>
              <a:rPr lang="en-US" altLang="zh-CN" dirty="0">
                <a:solidFill>
                  <a:srgbClr val="FF0000"/>
                </a:solidFill>
              </a:rPr>
              <a:t>XOR</a:t>
            </a:r>
            <a:r>
              <a:rPr lang="zh-CN" altLang="en-US" dirty="0">
                <a:solidFill>
                  <a:srgbClr val="FF0000"/>
                </a:solidFill>
              </a:rPr>
              <a:t>运算值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14400" y="1828800"/>
            <a:ext cx="7046753" cy="19812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62000" y="1219200"/>
            <a:ext cx="6934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Acker</a:t>
            </a:r>
            <a:r>
              <a:rPr lang="zh-CN" altLang="en-US" sz="2800" b="1" dirty="0" smtClean="0"/>
              <a:t>算法（续）</a:t>
            </a:r>
            <a:endParaRPr lang="zh-CN" altLang="en-US" sz="2800" dirty="0"/>
          </a:p>
        </p:txBody>
      </p:sp>
    </p:spTree>
    <p:extLst>
      <p:ext uri="{BB962C8B-B14F-4D97-AF65-F5344CB8AC3E}">
        <p14:creationId xmlns="" xmlns:p14="http://schemas.microsoft.com/office/powerpoint/2010/main" val="306079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38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2000" y="1828800"/>
            <a:ext cx="792480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3</a:t>
            </a:r>
            <a:r>
              <a:rPr lang="zh-CN" altLang="en-US" sz="2000" dirty="0"/>
              <a:t>）当</a:t>
            </a:r>
            <a:r>
              <a:rPr lang="en-US" altLang="zh-CN" sz="2000" dirty="0"/>
              <a:t>Acker</a:t>
            </a:r>
            <a:r>
              <a:rPr lang="zh-CN" altLang="en-US" sz="2000" dirty="0"/>
              <a:t>收到一个</a:t>
            </a:r>
            <a:r>
              <a:rPr lang="en-US" altLang="zh-CN" sz="2000" dirty="0" err="1"/>
              <a:t>Ack</a:t>
            </a:r>
            <a:r>
              <a:rPr lang="zh-CN" altLang="en-US" sz="2000" dirty="0"/>
              <a:t>消息使</a:t>
            </a:r>
            <a:r>
              <a:rPr lang="en-US" altLang="zh-CN" sz="2000" dirty="0" err="1"/>
              <a:t>ack-val</a:t>
            </a:r>
            <a:r>
              <a:rPr lang="en-US" altLang="zh-CN" sz="2000" dirty="0"/>
              <a:t> = 0</a:t>
            </a:r>
            <a:r>
              <a:rPr lang="zh-CN" altLang="en-US" sz="2000" dirty="0"/>
              <a:t>时，该条</a:t>
            </a:r>
            <a:r>
              <a:rPr lang="en-US" altLang="zh-CN" sz="2000" dirty="0" err="1"/>
              <a:t>tuple</a:t>
            </a:r>
            <a:r>
              <a:rPr lang="zh-CN" altLang="en-US" sz="2000" dirty="0"/>
              <a:t>的处理结束，</a:t>
            </a:r>
            <a:r>
              <a:rPr lang="zh-CN" altLang="en-US" sz="2000" dirty="0" smtClean="0"/>
              <a:t>因为：</a:t>
            </a:r>
            <a:endParaRPr lang="en-US" altLang="zh-CN" sz="2000" dirty="0" smtClean="0"/>
          </a:p>
          <a:p>
            <a:pPr>
              <a:spcAft>
                <a:spcPts val="1200"/>
              </a:spcAft>
            </a:pPr>
            <a:r>
              <a:rPr lang="en-US" altLang="zh-CN" sz="2000" dirty="0" smtClean="0">
                <a:solidFill>
                  <a:srgbClr val="FF0000"/>
                </a:solidFill>
              </a:rPr>
              <a:t>            (</a:t>
            </a:r>
            <a:r>
              <a:rPr lang="en-US" altLang="zh-CN" sz="2000" dirty="0" err="1">
                <a:solidFill>
                  <a:srgbClr val="FF0000"/>
                </a:solidFill>
              </a:rPr>
              <a:t>ack-val</a:t>
            </a:r>
            <a:r>
              <a:rPr lang="en-US" altLang="zh-CN" sz="2000" dirty="0">
                <a:solidFill>
                  <a:srgbClr val="FF0000"/>
                </a:solidFill>
              </a:rPr>
              <a:t>) </a:t>
            </a:r>
            <a:r>
              <a:rPr lang="en-US" altLang="zh-CN" sz="2000" dirty="0" smtClean="0">
                <a:solidFill>
                  <a:srgbClr val="FF0000"/>
                </a:solidFill>
              </a:rPr>
              <a:t> XOR  (</a:t>
            </a:r>
            <a:r>
              <a:rPr lang="en-US" altLang="zh-CN" sz="2000" dirty="0" err="1">
                <a:solidFill>
                  <a:srgbClr val="FF0000"/>
                </a:solidFill>
              </a:rPr>
              <a:t>tmp-ack-val</a:t>
            </a:r>
            <a:r>
              <a:rPr lang="en-US" altLang="zh-CN" sz="2000" dirty="0">
                <a:solidFill>
                  <a:srgbClr val="FF0000"/>
                </a:solidFill>
              </a:rPr>
              <a:t>) = </a:t>
            </a:r>
            <a:r>
              <a:rPr lang="en-US" altLang="zh-CN" sz="2000" dirty="0" smtClean="0">
                <a:solidFill>
                  <a:srgbClr val="FF0000"/>
                </a:solidFill>
              </a:rPr>
              <a:t>0</a:t>
            </a:r>
          </a:p>
          <a:p>
            <a:r>
              <a:rPr lang="zh-CN" altLang="en-US" sz="2000" dirty="0" smtClean="0"/>
              <a:t>意味着</a:t>
            </a:r>
            <a:r>
              <a:rPr lang="en-US" altLang="zh-CN" sz="2000" dirty="0" err="1"/>
              <a:t>ack-val</a:t>
            </a:r>
            <a:r>
              <a:rPr lang="zh-CN" altLang="en-US" sz="2000" dirty="0"/>
              <a:t>的值与</a:t>
            </a:r>
            <a:r>
              <a:rPr lang="en-US" altLang="zh-CN" sz="2000" dirty="0" err="1"/>
              <a:t>tmp-ack-val</a:t>
            </a:r>
            <a:r>
              <a:rPr lang="zh-CN" altLang="en-US" sz="2000" dirty="0"/>
              <a:t>相同（只有两个值完全相同时</a:t>
            </a:r>
            <a:r>
              <a:rPr lang="en-US" altLang="zh-CN" sz="2000" dirty="0"/>
              <a:t>XOR</a:t>
            </a:r>
            <a:r>
              <a:rPr lang="zh-CN" altLang="en-US" sz="2000" dirty="0"/>
              <a:t>的运算结果才为</a:t>
            </a:r>
            <a:r>
              <a:rPr lang="en-US" altLang="zh-CN" sz="2000" dirty="0"/>
              <a:t>0</a:t>
            </a:r>
            <a:r>
              <a:rPr lang="zh-CN" altLang="en-US" sz="2000" dirty="0"/>
              <a:t>）。</a:t>
            </a:r>
            <a:r>
              <a:rPr lang="zh-CN" altLang="en-US" sz="2000" dirty="0" smtClean="0"/>
              <a:t>这意味着</a:t>
            </a:r>
            <a:r>
              <a:rPr lang="zh-CN" altLang="en-US" sz="2000" dirty="0"/>
              <a:t>整个</a:t>
            </a:r>
            <a:r>
              <a:rPr lang="en-US" altLang="zh-CN" sz="2000" dirty="0" err="1"/>
              <a:t>Tuple</a:t>
            </a:r>
            <a:r>
              <a:rPr lang="en-US" altLang="zh-CN" sz="2000" dirty="0"/>
              <a:t> Tree</a:t>
            </a:r>
            <a:r>
              <a:rPr lang="zh-CN" altLang="en-US" sz="2000" dirty="0"/>
              <a:t>在规定时间</a:t>
            </a:r>
            <a:r>
              <a:rPr lang="zh-CN" altLang="en-US" sz="2000" dirty="0" smtClean="0"/>
              <a:t>内</a:t>
            </a:r>
            <a:r>
              <a:rPr lang="en-US" altLang="zh-CN" sz="2000" dirty="0" smtClean="0"/>
              <a:t>timeout</a:t>
            </a:r>
            <a:r>
              <a:rPr lang="zh-CN" altLang="en-US" sz="2000" dirty="0" smtClean="0"/>
              <a:t>再</a:t>
            </a:r>
            <a:r>
              <a:rPr lang="zh-CN" altLang="en-US" sz="2000" dirty="0"/>
              <a:t>无新的</a:t>
            </a:r>
            <a:r>
              <a:rPr lang="en-US" altLang="zh-CN" sz="2000" dirty="0" err="1"/>
              <a:t>tuple</a:t>
            </a:r>
            <a:r>
              <a:rPr lang="zh-CN" altLang="en-US" sz="2000" dirty="0"/>
              <a:t>产生，整个运算结束。</a:t>
            </a:r>
          </a:p>
          <a:p>
            <a:pPr>
              <a:spcBef>
                <a:spcPts val="1200"/>
              </a:spcBef>
            </a:pPr>
            <a:r>
              <a:rPr lang="zh-CN" altLang="en-US" sz="2000" dirty="0" smtClean="0"/>
              <a:t>     有</a:t>
            </a:r>
            <a:r>
              <a:rPr lang="zh-CN" altLang="en-US" sz="2000" dirty="0"/>
              <a:t>无可能由于两个衍生</a:t>
            </a:r>
            <a:r>
              <a:rPr lang="en-US" altLang="zh-CN" sz="2000" dirty="0" err="1"/>
              <a:t>tuple</a:t>
            </a:r>
            <a:r>
              <a:rPr lang="zh-CN" altLang="en-US" sz="2000" dirty="0"/>
              <a:t>的</a:t>
            </a:r>
            <a:r>
              <a:rPr lang="en-US" altLang="zh-CN" sz="2000" dirty="0"/>
              <a:t>ID</a:t>
            </a:r>
            <a:r>
              <a:rPr lang="zh-CN" altLang="en-US" sz="2000" dirty="0"/>
              <a:t>值碰巧相同，造成</a:t>
            </a:r>
            <a:r>
              <a:rPr lang="en-US" altLang="zh-CN" sz="2000" dirty="0" err="1"/>
              <a:t>ack-val</a:t>
            </a:r>
            <a:r>
              <a:rPr lang="zh-CN" altLang="en-US" sz="2000" dirty="0"/>
              <a:t>在</a:t>
            </a:r>
            <a:r>
              <a:rPr lang="en-US" altLang="zh-CN" sz="2000" dirty="0" err="1"/>
              <a:t>Tuple</a:t>
            </a:r>
            <a:r>
              <a:rPr lang="en-US" altLang="zh-CN" sz="2000" dirty="0"/>
              <a:t> Tree</a:t>
            </a:r>
            <a:r>
              <a:rPr lang="zh-CN" altLang="en-US" sz="2000" dirty="0"/>
              <a:t>处理完之前就变成</a:t>
            </a:r>
            <a:r>
              <a:rPr lang="en-US" altLang="zh-CN" sz="2000" dirty="0"/>
              <a:t>0</a:t>
            </a:r>
            <a:r>
              <a:rPr lang="zh-CN" altLang="en-US" sz="2000" dirty="0"/>
              <a:t>？由于衍生</a:t>
            </a:r>
            <a:r>
              <a:rPr lang="en-US" altLang="zh-CN" sz="2000" dirty="0" err="1"/>
              <a:t>tuple</a:t>
            </a:r>
            <a:r>
              <a:rPr lang="zh-CN" altLang="en-US" sz="2000" dirty="0"/>
              <a:t>也是</a:t>
            </a:r>
            <a:r>
              <a:rPr lang="en-US" altLang="zh-CN" sz="2000" dirty="0"/>
              <a:t>64-bit</a:t>
            </a:r>
            <a:r>
              <a:rPr lang="zh-CN" altLang="en-US" sz="2000" dirty="0"/>
              <a:t>的随机数，两个</a:t>
            </a:r>
            <a:r>
              <a:rPr lang="en-US" altLang="zh-CN" sz="2000" dirty="0"/>
              <a:t>64-bit</a:t>
            </a:r>
            <a:r>
              <a:rPr lang="zh-CN" altLang="en-US" sz="2000" dirty="0"/>
              <a:t>随机生成的</a:t>
            </a:r>
            <a:r>
              <a:rPr lang="en-US" altLang="zh-CN" sz="2000" dirty="0"/>
              <a:t>ID</a:t>
            </a:r>
            <a:r>
              <a:rPr lang="zh-CN" altLang="en-US" sz="2000" dirty="0"/>
              <a:t>值完全一样的概率非常低，几乎可忽略不计，因此在</a:t>
            </a:r>
            <a:r>
              <a:rPr lang="en-US" altLang="zh-CN" sz="2000" dirty="0" err="1"/>
              <a:t>Tuple</a:t>
            </a:r>
            <a:r>
              <a:rPr lang="en-US" altLang="zh-CN" sz="2000" dirty="0"/>
              <a:t> Tree</a:t>
            </a:r>
            <a:r>
              <a:rPr lang="zh-CN" altLang="en-US" sz="2000" dirty="0"/>
              <a:t>处理完之前</a:t>
            </a:r>
            <a:r>
              <a:rPr lang="en-US" altLang="zh-CN" sz="2000" dirty="0" err="1"/>
              <a:t>ack-val</a:t>
            </a:r>
            <a:r>
              <a:rPr lang="zh-CN" altLang="en-US" sz="2000" dirty="0"/>
              <a:t>为</a:t>
            </a:r>
            <a:r>
              <a:rPr lang="en-US" altLang="zh-CN" sz="2000" dirty="0"/>
              <a:t>0</a:t>
            </a:r>
            <a:r>
              <a:rPr lang="zh-CN" altLang="en-US" sz="2000" dirty="0"/>
              <a:t>的概率非常</a:t>
            </a:r>
            <a:r>
              <a:rPr lang="zh-CN" altLang="en-US" sz="2000" dirty="0" smtClean="0"/>
              <a:t>小。</a:t>
            </a:r>
            <a:endParaRPr lang="zh-CN" altLang="en-US" sz="2000" dirty="0"/>
          </a:p>
          <a:p>
            <a:pPr>
              <a:spcBef>
                <a:spcPts val="1200"/>
              </a:spcBef>
            </a:pPr>
            <a:r>
              <a:rPr lang="en-US" altLang="zh-CN" sz="2000" dirty="0"/>
              <a:t>4</a:t>
            </a:r>
            <a:r>
              <a:rPr lang="zh-CN" altLang="en-US" sz="2000" dirty="0"/>
              <a:t>）根据最后的</a:t>
            </a:r>
            <a:r>
              <a:rPr lang="en-US" altLang="zh-CN" sz="2000" dirty="0" err="1"/>
              <a:t>tuple</a:t>
            </a:r>
            <a:r>
              <a:rPr lang="zh-CN" altLang="en-US" sz="2000" dirty="0"/>
              <a:t>处理成功或失败结果，</a:t>
            </a:r>
            <a:r>
              <a:rPr lang="en-US" altLang="zh-CN" sz="2000" dirty="0"/>
              <a:t>Acker</a:t>
            </a:r>
            <a:r>
              <a:rPr lang="zh-CN" altLang="en-US" sz="2000" dirty="0"/>
              <a:t>会调用对应的</a:t>
            </a:r>
            <a:r>
              <a:rPr lang="en-US" altLang="zh-CN" sz="2000" dirty="0"/>
              <a:t>Spout</a:t>
            </a:r>
            <a:r>
              <a:rPr lang="zh-CN" altLang="en-US" sz="2000" dirty="0"/>
              <a:t>的</a:t>
            </a:r>
            <a:r>
              <a:rPr lang="en-US" altLang="zh-CN" sz="2000" dirty="0" err="1"/>
              <a:t>ack</a:t>
            </a:r>
            <a:r>
              <a:rPr lang="en-US" altLang="zh-CN" sz="2000" dirty="0"/>
              <a:t>()</a:t>
            </a:r>
            <a:r>
              <a:rPr lang="zh-CN" altLang="en-US" sz="2000" dirty="0"/>
              <a:t>或</a:t>
            </a:r>
            <a:r>
              <a:rPr lang="en-US" altLang="zh-CN" sz="2000" dirty="0"/>
              <a:t>fail ()</a:t>
            </a:r>
            <a:r>
              <a:rPr lang="zh-CN" altLang="en-US" sz="2000" dirty="0"/>
              <a:t>方法通知</a:t>
            </a:r>
            <a:r>
              <a:rPr lang="en-US" altLang="zh-CN" sz="2000" dirty="0"/>
              <a:t>Spout</a:t>
            </a:r>
            <a:r>
              <a:rPr lang="zh-CN" altLang="en-US" sz="2000" dirty="0"/>
              <a:t>结果，如果用户重写了</a:t>
            </a:r>
            <a:r>
              <a:rPr lang="en-US" altLang="zh-CN" sz="2000" dirty="0" err="1"/>
              <a:t>ack</a:t>
            </a:r>
            <a:r>
              <a:rPr lang="en-US" altLang="zh-CN" sz="2000" dirty="0"/>
              <a:t> ()</a:t>
            </a:r>
            <a:r>
              <a:rPr lang="zh-CN" altLang="en-US" sz="2000" dirty="0"/>
              <a:t>和</a:t>
            </a:r>
            <a:r>
              <a:rPr lang="en-US" altLang="zh-CN" sz="2000" dirty="0"/>
              <a:t>fail ()</a:t>
            </a:r>
            <a:r>
              <a:rPr lang="zh-CN" altLang="en-US" sz="2000" dirty="0"/>
              <a:t>方法，</a:t>
            </a:r>
            <a:r>
              <a:rPr lang="en-US" altLang="zh-CN" sz="2000" dirty="0"/>
              <a:t>Storm</a:t>
            </a:r>
            <a:r>
              <a:rPr lang="zh-CN" altLang="en-US" sz="2000" dirty="0"/>
              <a:t>就会按用户的逻辑来进行处理。</a:t>
            </a:r>
          </a:p>
        </p:txBody>
      </p:sp>
      <p:sp>
        <p:nvSpPr>
          <p:cNvPr id="8" name="矩形 7"/>
          <p:cNvSpPr/>
          <p:nvPr/>
        </p:nvSpPr>
        <p:spPr>
          <a:xfrm>
            <a:off x="762000" y="1219200"/>
            <a:ext cx="6934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Acker</a:t>
            </a:r>
            <a:r>
              <a:rPr lang="zh-CN" altLang="en-US" sz="2800" b="1" dirty="0" smtClean="0"/>
              <a:t>算法（续）</a:t>
            </a:r>
            <a:endParaRPr lang="zh-CN" altLang="en-US" sz="2800" dirty="0"/>
          </a:p>
        </p:txBody>
      </p:sp>
    </p:spTree>
    <p:extLst>
      <p:ext uri="{BB962C8B-B14F-4D97-AF65-F5344CB8AC3E}">
        <p14:creationId xmlns="" xmlns:p14="http://schemas.microsoft.com/office/powerpoint/2010/main" val="1937152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39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762000" y="1143000"/>
            <a:ext cx="7924800" cy="5847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latin typeface="Calibri" panose="020F0502020204030204" pitchFamily="34" charset="0"/>
              </a:rPr>
              <a:t>Acker</a:t>
            </a:r>
            <a:r>
              <a:rPr lang="zh-CN" altLang="en-US" sz="3200" b="1" dirty="0" smtClean="0">
                <a:latin typeface="Calibri" panose="020F0502020204030204" pitchFamily="34" charset="0"/>
              </a:rPr>
              <a:t>算例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2000" y="1905000"/>
            <a:ext cx="771776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     下面</a:t>
            </a:r>
            <a:r>
              <a:rPr lang="zh-CN" altLang="en-US" sz="2000" dirty="0"/>
              <a:t>我们</a:t>
            </a:r>
            <a:r>
              <a:rPr lang="zh-CN" altLang="en-US" sz="2000" dirty="0" smtClean="0"/>
              <a:t>以下图的</a:t>
            </a:r>
            <a:r>
              <a:rPr lang="en-US" altLang="zh-CN" sz="2000" dirty="0"/>
              <a:t>Topology Tree</a:t>
            </a:r>
            <a:r>
              <a:rPr lang="zh-CN" altLang="en-US" sz="2000" dirty="0"/>
              <a:t>为例讲解</a:t>
            </a:r>
            <a:r>
              <a:rPr lang="en-US" altLang="zh-CN" sz="2000" dirty="0"/>
              <a:t>Acker</a:t>
            </a:r>
            <a:r>
              <a:rPr lang="zh-CN" altLang="en-US" sz="2000" dirty="0"/>
              <a:t>算法流程。该</a:t>
            </a:r>
            <a:r>
              <a:rPr lang="en-US" altLang="zh-CN" sz="2000" dirty="0"/>
              <a:t>Topology</a:t>
            </a:r>
            <a:r>
              <a:rPr lang="zh-CN" altLang="en-US" sz="2000" dirty="0"/>
              <a:t>包含</a:t>
            </a:r>
            <a:r>
              <a:rPr lang="en-US" altLang="zh-CN" sz="2000" dirty="0"/>
              <a:t>1</a:t>
            </a:r>
            <a:r>
              <a:rPr lang="zh-CN" altLang="en-US" sz="2000" dirty="0"/>
              <a:t>个</a:t>
            </a:r>
            <a:r>
              <a:rPr lang="en-US" altLang="zh-CN" sz="2000" dirty="0"/>
              <a:t>Spout</a:t>
            </a:r>
            <a:r>
              <a:rPr lang="zh-CN" altLang="en-US" sz="2000" dirty="0"/>
              <a:t>，</a:t>
            </a:r>
            <a:r>
              <a:rPr lang="en-US" altLang="zh-CN" sz="2000" dirty="0"/>
              <a:t>3</a:t>
            </a:r>
            <a:r>
              <a:rPr lang="zh-CN" altLang="en-US" sz="2000" dirty="0"/>
              <a:t>个</a:t>
            </a:r>
            <a:r>
              <a:rPr lang="en-US" altLang="zh-CN" sz="2000" dirty="0"/>
              <a:t>Bolts</a:t>
            </a:r>
            <a:r>
              <a:rPr lang="zh-CN" altLang="en-US" sz="2000" dirty="0"/>
              <a:t>，流程步骤如下：</a:t>
            </a:r>
          </a:p>
          <a:p>
            <a:pPr>
              <a:spcBef>
                <a:spcPts val="1200"/>
              </a:spcBef>
            </a:pPr>
            <a:r>
              <a:rPr lang="zh-CN" altLang="en-US" sz="2000" dirty="0"/>
              <a:t>步骤一：</a:t>
            </a:r>
            <a:r>
              <a:rPr lang="en-US" altLang="zh-CN" sz="2000" dirty="0"/>
              <a:t>Spout</a:t>
            </a:r>
            <a:r>
              <a:rPr lang="zh-CN" altLang="en-US" sz="2000" dirty="0"/>
              <a:t>读入数据后生成了</a:t>
            </a:r>
            <a:r>
              <a:rPr lang="en-US" altLang="zh-CN" sz="2000" dirty="0"/>
              <a:t>2</a:t>
            </a:r>
            <a:r>
              <a:rPr lang="zh-CN" altLang="en-US" sz="2000" dirty="0"/>
              <a:t>个</a:t>
            </a:r>
            <a:r>
              <a:rPr lang="en-US" altLang="zh-CN" sz="2000" dirty="0"/>
              <a:t>tuples</a:t>
            </a:r>
            <a:r>
              <a:rPr lang="zh-CN" altLang="en-US" sz="2000" dirty="0"/>
              <a:t>（</a:t>
            </a:r>
            <a:r>
              <a:rPr lang="en-US" altLang="zh-CN" sz="2000" dirty="0" err="1"/>
              <a:t>msgId</a:t>
            </a:r>
            <a:r>
              <a:rPr lang="zh-CN" altLang="en-US" sz="2000" dirty="0"/>
              <a:t>分别为</a:t>
            </a:r>
            <a:r>
              <a:rPr lang="en-US" altLang="zh-CN" sz="2000" dirty="0"/>
              <a:t>1001</a:t>
            </a:r>
            <a:r>
              <a:rPr lang="zh-CN" altLang="en-US" sz="2000" dirty="0"/>
              <a:t>和</a:t>
            </a:r>
            <a:r>
              <a:rPr lang="en-US" altLang="zh-CN" sz="2000" dirty="0"/>
              <a:t>1010</a:t>
            </a:r>
            <a:r>
              <a:rPr lang="zh-CN" altLang="en-US" sz="2000" dirty="0"/>
              <a:t>），通知</a:t>
            </a:r>
            <a:r>
              <a:rPr lang="en-US" altLang="zh-CN" sz="2000" dirty="0"/>
              <a:t>Acker</a:t>
            </a:r>
            <a:r>
              <a:rPr lang="zh-CN" altLang="en-US" sz="2000" dirty="0"/>
              <a:t>；</a:t>
            </a:r>
          </a:p>
          <a:p>
            <a:pPr>
              <a:spcBef>
                <a:spcPts val="1200"/>
              </a:spcBef>
            </a:pPr>
            <a:r>
              <a:rPr lang="zh-CN" altLang="en-US" sz="2000" dirty="0"/>
              <a:t>步骤二：</a:t>
            </a:r>
            <a:r>
              <a:rPr lang="en-US" altLang="zh-CN" sz="2000" dirty="0"/>
              <a:t>tuple 1001</a:t>
            </a:r>
            <a:r>
              <a:rPr lang="zh-CN" altLang="en-US" sz="2000" dirty="0"/>
              <a:t>流入</a:t>
            </a:r>
            <a:r>
              <a:rPr lang="en-US" altLang="zh-CN" sz="2000" dirty="0"/>
              <a:t>Bolt1</a:t>
            </a:r>
            <a:r>
              <a:rPr lang="zh-CN" altLang="en-US" sz="2000" dirty="0"/>
              <a:t>，处理完后产生了新的</a:t>
            </a:r>
            <a:r>
              <a:rPr lang="en-US" altLang="zh-CN" sz="2000" dirty="0"/>
              <a:t>tuple 1110</a:t>
            </a:r>
            <a:r>
              <a:rPr lang="zh-CN" altLang="en-US" sz="2000" dirty="0"/>
              <a:t>，</a:t>
            </a:r>
            <a:r>
              <a:rPr lang="en-US" altLang="zh-CN" sz="2000" dirty="0"/>
              <a:t>Bolt1</a:t>
            </a:r>
            <a:r>
              <a:rPr lang="zh-CN" altLang="en-US" sz="2000" dirty="0"/>
              <a:t>向</a:t>
            </a:r>
            <a:r>
              <a:rPr lang="en-US" altLang="zh-CN" sz="2000" dirty="0"/>
              <a:t>Acker</a:t>
            </a:r>
            <a:r>
              <a:rPr lang="zh-CN" altLang="en-US" sz="2000" dirty="0"/>
              <a:t>发送了</a:t>
            </a:r>
            <a:r>
              <a:rPr lang="en-US" altLang="zh-CN" sz="2000" dirty="0"/>
              <a:t>tuple 1001</a:t>
            </a:r>
            <a:r>
              <a:rPr lang="zh-CN" altLang="en-US" sz="2000" dirty="0"/>
              <a:t>的</a:t>
            </a:r>
            <a:r>
              <a:rPr lang="en-US" altLang="zh-CN" sz="2000" dirty="0" err="1"/>
              <a:t>Ack</a:t>
            </a:r>
            <a:r>
              <a:rPr lang="zh-CN" altLang="en-US" sz="2000" dirty="0"/>
              <a:t>；</a:t>
            </a:r>
          </a:p>
          <a:p>
            <a:r>
              <a:rPr lang="zh-CN" altLang="en-US" sz="2000" dirty="0"/>
              <a:t>	</a:t>
            </a:r>
            <a:r>
              <a:rPr lang="en-US" altLang="zh-CN" sz="2000" dirty="0" err="1" smtClean="0"/>
              <a:t>tuple</a:t>
            </a:r>
            <a:r>
              <a:rPr lang="en-US" altLang="zh-CN" sz="2000" dirty="0" smtClean="0"/>
              <a:t> </a:t>
            </a:r>
            <a:r>
              <a:rPr lang="en-US" altLang="zh-CN" sz="2000" dirty="0"/>
              <a:t>1010</a:t>
            </a:r>
            <a:r>
              <a:rPr lang="zh-CN" altLang="en-US" sz="2000" dirty="0"/>
              <a:t>流入</a:t>
            </a:r>
            <a:r>
              <a:rPr lang="en-US" altLang="zh-CN" sz="2000" dirty="0"/>
              <a:t>Bolt2</a:t>
            </a:r>
            <a:r>
              <a:rPr lang="zh-CN" altLang="en-US" sz="2000" dirty="0"/>
              <a:t>，处理完后产生了新的</a:t>
            </a:r>
            <a:r>
              <a:rPr lang="en-US" altLang="zh-CN" sz="2000" dirty="0"/>
              <a:t>tuple 1111</a:t>
            </a:r>
            <a:r>
              <a:rPr lang="zh-CN" altLang="en-US" sz="2000" dirty="0"/>
              <a:t>，</a:t>
            </a:r>
            <a:r>
              <a:rPr lang="en-US" altLang="zh-CN" sz="2000" dirty="0"/>
              <a:t>Bolt2</a:t>
            </a:r>
            <a:r>
              <a:rPr lang="zh-CN" altLang="en-US" sz="2000" dirty="0"/>
              <a:t>向</a:t>
            </a:r>
            <a:r>
              <a:rPr lang="en-US" altLang="zh-CN" sz="2000" dirty="0"/>
              <a:t>Acker</a:t>
            </a:r>
            <a:r>
              <a:rPr lang="zh-CN" altLang="en-US" sz="2000" dirty="0"/>
              <a:t>发送了</a:t>
            </a:r>
            <a:r>
              <a:rPr lang="en-US" altLang="zh-CN" sz="2000" dirty="0"/>
              <a:t>tuple 1010</a:t>
            </a:r>
            <a:r>
              <a:rPr lang="zh-CN" altLang="en-US" sz="2000" dirty="0"/>
              <a:t>的</a:t>
            </a:r>
            <a:r>
              <a:rPr lang="en-US" altLang="zh-CN" sz="2000" dirty="0" err="1"/>
              <a:t>Ack</a:t>
            </a:r>
            <a:r>
              <a:rPr lang="zh-CN" altLang="en-US" sz="2000" dirty="0"/>
              <a:t>；</a:t>
            </a:r>
          </a:p>
          <a:p>
            <a:pPr>
              <a:spcBef>
                <a:spcPts val="1200"/>
              </a:spcBef>
            </a:pPr>
            <a:r>
              <a:rPr lang="zh-CN" altLang="en-US" sz="2000" dirty="0"/>
              <a:t>步骤三：两个</a:t>
            </a:r>
            <a:r>
              <a:rPr lang="en-US" altLang="zh-CN" sz="2000" dirty="0"/>
              <a:t>tuples 1110</a:t>
            </a:r>
            <a:r>
              <a:rPr lang="zh-CN" altLang="en-US" sz="2000" dirty="0"/>
              <a:t>，</a:t>
            </a:r>
            <a:r>
              <a:rPr lang="en-US" altLang="zh-CN" sz="2000" dirty="0"/>
              <a:t>1111</a:t>
            </a:r>
            <a:r>
              <a:rPr lang="zh-CN" altLang="en-US" sz="2000" dirty="0"/>
              <a:t>流向</a:t>
            </a:r>
            <a:r>
              <a:rPr lang="en-US" altLang="zh-CN" sz="2000" dirty="0"/>
              <a:t>Bolt3</a:t>
            </a:r>
            <a:r>
              <a:rPr lang="zh-CN" altLang="en-US" sz="2000" dirty="0"/>
              <a:t>，处理完后不再有新</a:t>
            </a:r>
            <a:r>
              <a:rPr lang="en-US" altLang="zh-CN" sz="2000" dirty="0"/>
              <a:t>tuple</a:t>
            </a:r>
            <a:r>
              <a:rPr lang="zh-CN" altLang="en-US" sz="2000" dirty="0"/>
              <a:t>产生，</a:t>
            </a:r>
            <a:r>
              <a:rPr lang="en-US" altLang="zh-CN" sz="2000" dirty="0"/>
              <a:t>Bolt3</a:t>
            </a:r>
            <a:r>
              <a:rPr lang="zh-CN" altLang="en-US" sz="2000" dirty="0"/>
              <a:t>向</a:t>
            </a:r>
            <a:r>
              <a:rPr lang="en-US" altLang="zh-CN" sz="2000" dirty="0"/>
              <a:t>Acker</a:t>
            </a:r>
            <a:r>
              <a:rPr lang="zh-CN" altLang="en-US" sz="2000" dirty="0"/>
              <a:t>发送了处理结果的</a:t>
            </a:r>
            <a:r>
              <a:rPr lang="en-US" altLang="zh-CN" sz="2000" dirty="0" err="1"/>
              <a:t>Ack</a:t>
            </a:r>
            <a:r>
              <a:rPr lang="zh-CN" altLang="en-US" sz="2000" dirty="0"/>
              <a:t>。</a:t>
            </a:r>
          </a:p>
        </p:txBody>
      </p:sp>
    </p:spTree>
    <p:extLst>
      <p:ext uri="{BB962C8B-B14F-4D97-AF65-F5344CB8AC3E}">
        <p14:creationId xmlns="" xmlns:p14="http://schemas.microsoft.com/office/powerpoint/2010/main" val="1903898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609600" y="1219200"/>
            <a:ext cx="6727166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2800" dirty="0" smtClean="0"/>
              <a:t>淘宝双</a:t>
            </a:r>
            <a:r>
              <a:rPr lang="en-US" altLang="zh-CN" sz="2800" dirty="0" smtClean="0"/>
              <a:t>11</a:t>
            </a:r>
            <a:r>
              <a:rPr lang="zh-CN" altLang="en-US" sz="2800" dirty="0" smtClean="0"/>
              <a:t>效果图</a:t>
            </a:r>
            <a:endParaRPr lang="zh-CN" altLang="en-US" sz="2800" b="1" dirty="0" smtClean="0">
              <a:solidFill>
                <a:srgbClr val="0823A8"/>
              </a:solidFill>
              <a:latin typeface="Calibri" panose="020F0502020204030204" pitchFamily="34" charset="0"/>
            </a:endParaRPr>
          </a:p>
        </p:txBody>
      </p:sp>
      <p:pic>
        <p:nvPicPr>
          <p:cNvPr id="72706" name="Picture 2" descr="preview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" y="1905000"/>
            <a:ext cx="8046360" cy="4038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736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40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47800" y="1295400"/>
            <a:ext cx="6400800" cy="515567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128803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41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85800" y="1371600"/>
            <a:ext cx="771776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ACK</a:t>
            </a:r>
            <a:r>
              <a:rPr lang="zh-CN" altLang="en-US" sz="2800" b="1" dirty="0"/>
              <a:t>关闭</a:t>
            </a:r>
            <a:endParaRPr lang="zh-CN" altLang="en-US" sz="2800" dirty="0"/>
          </a:p>
          <a:p>
            <a:pPr>
              <a:spcBef>
                <a:spcPts val="1200"/>
              </a:spcBef>
            </a:pPr>
            <a:r>
              <a:rPr lang="zh-CN" altLang="en-US" sz="2000" dirty="0"/>
              <a:t> </a:t>
            </a:r>
            <a:r>
              <a:rPr lang="zh-CN" altLang="en-US" sz="2000" dirty="0" smtClean="0"/>
              <a:t>       在</a:t>
            </a:r>
            <a:r>
              <a:rPr lang="zh-CN" altLang="en-US" sz="2000" dirty="0"/>
              <a:t>某些场景下我们不希望使用</a:t>
            </a:r>
            <a:r>
              <a:rPr lang="en-US" altLang="zh-CN" sz="2000" dirty="0"/>
              <a:t>ACK</a:t>
            </a:r>
            <a:r>
              <a:rPr lang="zh-CN" altLang="en-US" sz="2000" dirty="0"/>
              <a:t>可靠性机制，或者对一部分流数据不需要保证处理成功，可以用如下方式关闭或部分关闭</a:t>
            </a:r>
            <a:r>
              <a:rPr lang="en-US" altLang="zh-CN" sz="2000" dirty="0"/>
              <a:t>ACK</a:t>
            </a:r>
            <a:r>
              <a:rPr lang="zh-CN" altLang="en-US" sz="2000" dirty="0"/>
              <a:t>功能：</a:t>
            </a:r>
          </a:p>
          <a:p>
            <a:pPr lvl="0">
              <a:spcBef>
                <a:spcPts val="1200"/>
              </a:spcBef>
            </a:pPr>
            <a:r>
              <a:rPr lang="en-US" altLang="zh-CN" sz="2000" dirty="0" smtClean="0"/>
              <a:t>1.  </a:t>
            </a:r>
            <a:r>
              <a:rPr lang="zh-CN" altLang="en-US" sz="2000" dirty="0" smtClean="0"/>
              <a:t>把</a:t>
            </a:r>
            <a:r>
              <a:rPr lang="en-US" altLang="zh-CN" sz="2000" dirty="0" err="1"/>
              <a:t>Config.TOPOLOGY_ACKERS</a:t>
            </a:r>
            <a:r>
              <a:rPr lang="zh-CN" altLang="en-US" sz="2000" dirty="0"/>
              <a:t>设置成</a:t>
            </a:r>
            <a:r>
              <a:rPr lang="en-US" altLang="zh-CN" sz="2000" dirty="0"/>
              <a:t>0</a:t>
            </a:r>
            <a:r>
              <a:rPr lang="zh-CN" altLang="en-US" sz="2000" dirty="0"/>
              <a:t>。在这种情况下，</a:t>
            </a:r>
            <a:r>
              <a:rPr lang="en-US" altLang="zh-CN" sz="2000" dirty="0"/>
              <a:t>Storm</a:t>
            </a:r>
            <a:r>
              <a:rPr lang="zh-CN" altLang="en-US" sz="2000" dirty="0"/>
              <a:t>会在</a:t>
            </a:r>
            <a:r>
              <a:rPr lang="en-US" altLang="zh-CN" sz="2000" dirty="0"/>
              <a:t>Spout</a:t>
            </a:r>
            <a:r>
              <a:rPr lang="zh-CN" altLang="en-US" sz="2000" dirty="0"/>
              <a:t>发射一个</a:t>
            </a:r>
            <a:r>
              <a:rPr lang="en-US" altLang="zh-CN" sz="2000" dirty="0"/>
              <a:t>tuple</a:t>
            </a:r>
            <a:r>
              <a:rPr lang="zh-CN" altLang="en-US" sz="2000" dirty="0"/>
              <a:t>之后马上调用</a:t>
            </a:r>
            <a:r>
              <a:rPr lang="en-US" altLang="zh-CN" sz="2000" dirty="0"/>
              <a:t>Spout</a:t>
            </a:r>
            <a:r>
              <a:rPr lang="zh-CN" altLang="en-US" sz="2000" dirty="0"/>
              <a:t>的</a:t>
            </a:r>
            <a:r>
              <a:rPr lang="en-US" altLang="zh-CN" sz="2000" dirty="0" err="1"/>
              <a:t>ack</a:t>
            </a:r>
            <a:r>
              <a:rPr lang="en-US" altLang="zh-CN" sz="2000" dirty="0"/>
              <a:t> ()</a:t>
            </a:r>
            <a:r>
              <a:rPr lang="zh-CN" altLang="en-US" sz="2000" dirty="0"/>
              <a:t>方法，这样这个</a:t>
            </a:r>
            <a:r>
              <a:rPr lang="en-US" altLang="zh-CN" sz="2000" dirty="0"/>
              <a:t>Tuple</a:t>
            </a:r>
            <a:r>
              <a:rPr lang="zh-CN" altLang="en-US" sz="2000" dirty="0"/>
              <a:t>整个的</a:t>
            </a:r>
            <a:r>
              <a:rPr lang="en-US" altLang="zh-CN" sz="2000" dirty="0"/>
              <a:t>Tuple Tree</a:t>
            </a:r>
            <a:r>
              <a:rPr lang="zh-CN" altLang="en-US" sz="2000" dirty="0"/>
              <a:t>不会被跟踪</a:t>
            </a:r>
            <a:r>
              <a:rPr lang="en-US" altLang="zh-CN" sz="2000" dirty="0"/>
              <a:t>;</a:t>
            </a:r>
            <a:endParaRPr lang="zh-CN" altLang="en-US" sz="2000" dirty="0"/>
          </a:p>
          <a:p>
            <a:pPr lvl="0">
              <a:spcBef>
                <a:spcPts val="1200"/>
              </a:spcBef>
            </a:pPr>
            <a:r>
              <a:rPr lang="en-US" altLang="zh-CN" sz="2000" dirty="0" smtClean="0"/>
              <a:t>2.  </a:t>
            </a:r>
            <a:r>
              <a:rPr lang="zh-CN" altLang="en-US" sz="2000" dirty="0" smtClean="0"/>
              <a:t>也</a:t>
            </a:r>
            <a:r>
              <a:rPr lang="zh-CN" altLang="en-US" sz="2000" dirty="0"/>
              <a:t>可在</a:t>
            </a:r>
            <a:r>
              <a:rPr lang="en-US" altLang="zh-CN" sz="2000" dirty="0"/>
              <a:t>Spout</a:t>
            </a:r>
            <a:r>
              <a:rPr lang="zh-CN" altLang="en-US" sz="2000" dirty="0"/>
              <a:t>发射</a:t>
            </a:r>
            <a:r>
              <a:rPr lang="en-US" altLang="zh-CN" sz="2000" dirty="0"/>
              <a:t>tuple</a:t>
            </a:r>
            <a:r>
              <a:rPr lang="zh-CN" altLang="en-US" sz="2000" dirty="0"/>
              <a:t>的时候不设定</a:t>
            </a:r>
            <a:r>
              <a:rPr lang="en-US" altLang="zh-CN" sz="2000" dirty="0" err="1"/>
              <a:t>msgId</a:t>
            </a:r>
            <a:r>
              <a:rPr lang="zh-CN" altLang="en-US" sz="2000" dirty="0"/>
              <a:t>来达到不跟踪这个</a:t>
            </a:r>
            <a:r>
              <a:rPr lang="en-US" altLang="zh-CN" sz="2000" dirty="0"/>
              <a:t>tuple</a:t>
            </a:r>
            <a:r>
              <a:rPr lang="zh-CN" altLang="en-US" sz="2000" dirty="0"/>
              <a:t>的目的，这种发射方式是一种不可靠的发射；</a:t>
            </a:r>
          </a:p>
          <a:p>
            <a:pPr lvl="0">
              <a:spcBef>
                <a:spcPts val="1200"/>
              </a:spcBef>
            </a:pPr>
            <a:r>
              <a:rPr lang="en-US" altLang="zh-CN" sz="2000" dirty="0" smtClean="0"/>
              <a:t>3.  </a:t>
            </a:r>
            <a:r>
              <a:rPr lang="zh-CN" altLang="en-US" sz="2000" dirty="0" smtClean="0"/>
              <a:t>如果</a:t>
            </a:r>
            <a:r>
              <a:rPr lang="zh-CN" altLang="en-US" sz="2000" dirty="0"/>
              <a:t>对于一个</a:t>
            </a:r>
            <a:r>
              <a:rPr lang="en-US" altLang="zh-CN" sz="2000" dirty="0"/>
              <a:t>Tuple Tree</a:t>
            </a:r>
            <a:r>
              <a:rPr lang="zh-CN" altLang="en-US" sz="2000" dirty="0"/>
              <a:t>的某一部分</a:t>
            </a:r>
            <a:r>
              <a:rPr lang="en-US" altLang="zh-CN" sz="2000" dirty="0"/>
              <a:t>tuples</a:t>
            </a:r>
            <a:r>
              <a:rPr lang="zh-CN" altLang="en-US" sz="2000" dirty="0"/>
              <a:t>是否处理成功不关注，可以在</a:t>
            </a:r>
            <a:r>
              <a:rPr lang="en-US" altLang="zh-CN" sz="2000" dirty="0"/>
              <a:t>Bolt</a:t>
            </a:r>
            <a:r>
              <a:rPr lang="zh-CN" altLang="en-US" sz="2000" dirty="0"/>
              <a:t>发射这些</a:t>
            </a:r>
            <a:r>
              <a:rPr lang="en-US" altLang="zh-CN" sz="2000" dirty="0"/>
              <a:t>Tuple</a:t>
            </a:r>
            <a:r>
              <a:rPr lang="zh-CN" altLang="en-US" sz="2000" dirty="0"/>
              <a:t>的时候不锚定它们。这样这部分</a:t>
            </a:r>
            <a:r>
              <a:rPr lang="en-US" altLang="zh-CN" sz="2000" dirty="0"/>
              <a:t>tuples</a:t>
            </a:r>
            <a:r>
              <a:rPr lang="zh-CN" altLang="en-US" sz="2000" dirty="0"/>
              <a:t>就不会加入到</a:t>
            </a:r>
            <a:r>
              <a:rPr lang="en-US" altLang="zh-CN" sz="2000" dirty="0"/>
              <a:t>Tuple Tree</a:t>
            </a:r>
            <a:r>
              <a:rPr lang="zh-CN" altLang="en-US" sz="2000" dirty="0"/>
              <a:t>里面，也就不会被跟踪了。</a:t>
            </a:r>
          </a:p>
        </p:txBody>
      </p:sp>
    </p:spTree>
    <p:extLst>
      <p:ext uri="{BB962C8B-B14F-4D97-AF65-F5344CB8AC3E}">
        <p14:creationId xmlns="" xmlns:p14="http://schemas.microsoft.com/office/powerpoint/2010/main" val="188403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42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2000" y="1295400"/>
            <a:ext cx="8001000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黑体" pitchFamily="49" charset="-122"/>
                <a:ea typeface="黑体" pitchFamily="49" charset="-122"/>
              </a:rPr>
              <a:t>容错算法</a:t>
            </a:r>
            <a:endParaRPr lang="zh-CN" altLang="en-US" sz="3200" b="1" dirty="0">
              <a:latin typeface="黑体" pitchFamily="49" charset="-122"/>
              <a:ea typeface="黑体" pitchFamily="49" charset="-122"/>
            </a:endParaRPr>
          </a:p>
          <a:p>
            <a:pPr lvl="1">
              <a:spcBef>
                <a:spcPts val="1200"/>
              </a:spcBef>
              <a:buFont typeface="Wingdings" pitchFamily="2" charset="2"/>
              <a:buChar char="l"/>
            </a:pPr>
            <a:r>
              <a:rPr lang="zh-CN" altLang="en-US" sz="2400" dirty="0"/>
              <a:t> </a:t>
            </a:r>
            <a:r>
              <a:rPr lang="zh-CN" altLang="en-US" sz="2400" dirty="0" smtClean="0"/>
              <a:t> 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由于对应的</a:t>
            </a:r>
            <a:r>
              <a:rPr lang="en-US" altLang="zh-CN" sz="2400" dirty="0" smtClean="0">
                <a:latin typeface="黑体" pitchFamily="49" charset="-122"/>
                <a:ea typeface="黑体" pitchFamily="49" charset="-122"/>
              </a:rPr>
              <a:t>task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挂掉了，一个</a:t>
            </a:r>
            <a:r>
              <a:rPr lang="en-US" altLang="zh-CN" sz="2400" dirty="0" err="1" smtClean="0">
                <a:latin typeface="黑体" pitchFamily="49" charset="-122"/>
                <a:ea typeface="黑体" pitchFamily="49" charset="-122"/>
              </a:rPr>
              <a:t>tuple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没有被</a:t>
            </a:r>
            <a:r>
              <a:rPr lang="en-US" altLang="zh-CN" sz="2400" dirty="0" err="1" smtClean="0">
                <a:latin typeface="黑体" pitchFamily="49" charset="-122"/>
                <a:ea typeface="黑体" pitchFamily="49" charset="-122"/>
              </a:rPr>
              <a:t>ack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： </a:t>
            </a:r>
            <a:r>
              <a:rPr lang="en-US" altLang="zh-CN" sz="2400" dirty="0" smtClean="0">
                <a:latin typeface="黑体" pitchFamily="49" charset="-122"/>
                <a:ea typeface="黑体" pitchFamily="49" charset="-122"/>
              </a:rPr>
              <a:t>storm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的超时机制在超时之后会把这个</a:t>
            </a:r>
            <a:r>
              <a:rPr lang="en-US" altLang="zh-CN" sz="2400" dirty="0" err="1" smtClean="0">
                <a:latin typeface="黑体" pitchFamily="49" charset="-122"/>
                <a:ea typeface="黑体" pitchFamily="49" charset="-122"/>
              </a:rPr>
              <a:t>tuple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标记为失败，从而可以重新处理。</a:t>
            </a:r>
            <a:endParaRPr lang="en-US" altLang="zh-CN" sz="2400" dirty="0" smtClean="0">
              <a:latin typeface="黑体" pitchFamily="49" charset="-122"/>
              <a:ea typeface="黑体" pitchFamily="49" charset="-122"/>
            </a:endParaRPr>
          </a:p>
          <a:p>
            <a:pPr lvl="1"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400" dirty="0" smtClean="0">
                <a:latin typeface="黑体" pitchFamily="49" charset="-122"/>
                <a:ea typeface="黑体" pitchFamily="49" charset="-122"/>
              </a:rPr>
              <a:t>  Acker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挂掉了： 这种情况下由这个</a:t>
            </a:r>
            <a:r>
              <a:rPr lang="en-US" altLang="zh-CN" sz="2400" dirty="0" err="1" smtClean="0">
                <a:latin typeface="黑体" pitchFamily="49" charset="-122"/>
                <a:ea typeface="黑体" pitchFamily="49" charset="-122"/>
              </a:rPr>
              <a:t>acker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所跟踪的所有</a:t>
            </a:r>
            <a:r>
              <a:rPr lang="en-US" altLang="zh-CN" sz="2400" dirty="0" smtClean="0">
                <a:latin typeface="黑体" pitchFamily="49" charset="-122"/>
                <a:ea typeface="黑体" pitchFamily="49" charset="-122"/>
              </a:rPr>
              <a:t>spout </a:t>
            </a:r>
            <a:r>
              <a:rPr lang="en-US" altLang="zh-CN" sz="2400" dirty="0" err="1" smtClean="0">
                <a:latin typeface="黑体" pitchFamily="49" charset="-122"/>
                <a:ea typeface="黑体" pitchFamily="49" charset="-122"/>
              </a:rPr>
              <a:t>tuple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都会超时，也就会被重新处理。</a:t>
            </a:r>
            <a:endParaRPr lang="en-US" altLang="zh-CN" sz="2400" dirty="0" smtClean="0">
              <a:latin typeface="黑体" pitchFamily="49" charset="-122"/>
              <a:ea typeface="黑体" pitchFamily="49" charset="-122"/>
            </a:endParaRPr>
          </a:p>
          <a:p>
            <a:pPr lvl="1"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400" dirty="0" smtClean="0">
                <a:latin typeface="黑体" pitchFamily="49" charset="-122"/>
                <a:ea typeface="黑体" pitchFamily="49" charset="-122"/>
              </a:rPr>
              <a:t>  Spout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挂掉了： 在这种情况下给</a:t>
            </a:r>
            <a:r>
              <a:rPr lang="en-US" altLang="zh-CN" sz="2400" dirty="0" smtClean="0">
                <a:latin typeface="黑体" pitchFamily="49" charset="-122"/>
                <a:ea typeface="黑体" pitchFamily="49" charset="-122"/>
              </a:rPr>
              <a:t>spout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发送消息的消息源负责重新发送这些消息。比如</a:t>
            </a:r>
            <a:r>
              <a:rPr lang="en-US" altLang="zh-CN" sz="2400" dirty="0" smtClean="0">
                <a:latin typeface="黑体" pitchFamily="49" charset="-122"/>
                <a:ea typeface="黑体" pitchFamily="49" charset="-122"/>
              </a:rPr>
              <a:t>Kestrel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和</a:t>
            </a:r>
            <a:r>
              <a:rPr lang="en-US" altLang="zh-CN" sz="2400" dirty="0" err="1" smtClean="0">
                <a:latin typeface="黑体" pitchFamily="49" charset="-122"/>
                <a:ea typeface="黑体" pitchFamily="49" charset="-122"/>
              </a:rPr>
              <a:t>RabbitMQ</a:t>
            </a:r>
            <a:r>
              <a:rPr lang="zh-CN" altLang="en-US" sz="2400" dirty="0" smtClean="0">
                <a:latin typeface="黑体" pitchFamily="49" charset="-122"/>
                <a:ea typeface="黑体" pitchFamily="49" charset="-122"/>
              </a:rPr>
              <a:t>在一个客户端断开之后会把所有”处理中“的消息放回队列。</a:t>
            </a:r>
            <a:endParaRPr lang="zh-CN" altLang="en-US" sz="2400" dirty="0"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613504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43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2000" y="1295400"/>
            <a:ext cx="7696200" cy="512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黑体" pitchFamily="49" charset="-122"/>
                <a:ea typeface="黑体" pitchFamily="49" charset="-122"/>
              </a:rPr>
              <a:t>容错机制</a:t>
            </a:r>
          </a:p>
          <a:p>
            <a:pPr>
              <a:spcBef>
                <a:spcPts val="1200"/>
              </a:spcBef>
            </a:pPr>
            <a:r>
              <a:rPr lang="zh-CN" altLang="en-US" sz="2000" dirty="0"/>
              <a:t> </a:t>
            </a:r>
            <a:r>
              <a:rPr lang="zh-CN" altLang="en-US" sz="2000" dirty="0" smtClean="0"/>
              <a:t>     </a:t>
            </a:r>
            <a:r>
              <a:rPr lang="en-US" altLang="zh-CN" sz="2000" dirty="0" smtClean="0"/>
              <a:t>Storm</a:t>
            </a:r>
            <a:r>
              <a:rPr lang="zh-CN" altLang="en-US" sz="2000" dirty="0"/>
              <a:t>从任务（线程）、组件（进程）、节点（系统）三个层面设计了系统容错机制，尽可能实现一种可靠的服务。</a:t>
            </a:r>
          </a:p>
          <a:p>
            <a:pPr>
              <a:spcBef>
                <a:spcPts val="1200"/>
              </a:spcBef>
            </a:pPr>
            <a:r>
              <a:rPr lang="en-US" altLang="zh-CN" sz="2000" b="1" dirty="0"/>
              <a:t>1. </a:t>
            </a:r>
            <a:r>
              <a:rPr lang="en-US" altLang="zh-CN" sz="2000" b="1" dirty="0" smtClean="0"/>
              <a:t>  </a:t>
            </a:r>
            <a:r>
              <a:rPr lang="zh-CN" altLang="en-US" sz="2000" b="1" dirty="0" smtClean="0"/>
              <a:t>任务</a:t>
            </a:r>
            <a:r>
              <a:rPr lang="zh-CN" altLang="en-US" sz="2000" b="1" dirty="0"/>
              <a:t>级容错（</a:t>
            </a:r>
            <a:r>
              <a:rPr lang="en-US" altLang="zh-CN" sz="2000" b="1" dirty="0" smtClean="0"/>
              <a:t>Task-level</a:t>
            </a:r>
            <a:r>
              <a:rPr lang="zh-CN" altLang="en-US" sz="2000" b="1" dirty="0" smtClean="0"/>
              <a:t>）</a:t>
            </a:r>
            <a:endParaRPr lang="zh-CN" altLang="en-US" sz="2000" b="1" dirty="0"/>
          </a:p>
          <a:p>
            <a:pPr>
              <a:spcBef>
                <a:spcPts val="600"/>
              </a:spcBef>
            </a:pPr>
            <a:r>
              <a:rPr lang="zh-CN" altLang="en-US" sz="2000" dirty="0"/>
              <a:t> </a:t>
            </a:r>
            <a:r>
              <a:rPr lang="zh-CN" altLang="en-US" sz="2000" dirty="0" smtClean="0"/>
              <a:t>     如</a:t>
            </a:r>
            <a:r>
              <a:rPr lang="zh-CN" altLang="en-US" sz="2000" dirty="0"/>
              <a:t>果</a:t>
            </a:r>
            <a:r>
              <a:rPr lang="en-US" altLang="zh-CN" sz="2000" dirty="0"/>
              <a:t>Bolt Task</a:t>
            </a:r>
            <a:r>
              <a:rPr lang="zh-CN" altLang="en-US" sz="2000" dirty="0"/>
              <a:t>线程崩溃，导致流转到该</a:t>
            </a:r>
            <a:r>
              <a:rPr lang="en-US" altLang="zh-CN" sz="2000" dirty="0"/>
              <a:t>Bolt</a:t>
            </a:r>
            <a:r>
              <a:rPr lang="zh-CN" altLang="en-US" sz="2000" dirty="0"/>
              <a:t>的</a:t>
            </a:r>
            <a:r>
              <a:rPr lang="en-US" altLang="zh-CN" sz="2000" dirty="0"/>
              <a:t>tuple</a:t>
            </a:r>
            <a:r>
              <a:rPr lang="zh-CN" altLang="en-US" sz="2000" dirty="0"/>
              <a:t>未被应答。此时</a:t>
            </a:r>
            <a:r>
              <a:rPr lang="en-US" altLang="zh-CN" sz="2000" dirty="0"/>
              <a:t>Acker</a:t>
            </a:r>
            <a:r>
              <a:rPr lang="zh-CN" altLang="en-US" sz="2000" dirty="0"/>
              <a:t>会将所有与此</a:t>
            </a:r>
            <a:r>
              <a:rPr lang="en-US" altLang="zh-CN" sz="2000" dirty="0"/>
              <a:t>Bolt Task</a:t>
            </a:r>
            <a:r>
              <a:rPr lang="zh-CN" altLang="en-US" sz="2000" dirty="0"/>
              <a:t>关联的</a:t>
            </a:r>
            <a:r>
              <a:rPr lang="en-US" altLang="zh-CN" sz="2000" dirty="0"/>
              <a:t>tuples</a:t>
            </a:r>
            <a:r>
              <a:rPr lang="zh-CN" altLang="en-US" sz="2000" dirty="0"/>
              <a:t>都设置为为超时失败，并调用对应的</a:t>
            </a:r>
            <a:r>
              <a:rPr lang="en-US" altLang="zh-CN" sz="2000" dirty="0"/>
              <a:t>Spout</a:t>
            </a:r>
            <a:r>
              <a:rPr lang="zh-CN" altLang="en-US" sz="2000" dirty="0"/>
              <a:t>的</a:t>
            </a:r>
            <a:r>
              <a:rPr lang="en-US" altLang="zh-CN" sz="2000" dirty="0"/>
              <a:t>fail ()</a:t>
            </a:r>
            <a:r>
              <a:rPr lang="zh-CN" altLang="en-US" sz="2000" dirty="0"/>
              <a:t>方法进行后续处理。</a:t>
            </a:r>
          </a:p>
          <a:p>
            <a:pPr>
              <a:spcBef>
                <a:spcPts val="600"/>
              </a:spcBef>
            </a:pPr>
            <a:r>
              <a:rPr lang="zh-CN" altLang="en-US" sz="2000" dirty="0"/>
              <a:t> </a:t>
            </a:r>
            <a:r>
              <a:rPr lang="zh-CN" altLang="en-US" sz="2000" dirty="0" smtClean="0"/>
              <a:t>     如</a:t>
            </a:r>
            <a:r>
              <a:rPr lang="zh-CN" altLang="en-US" sz="2000" dirty="0"/>
              <a:t>果</a:t>
            </a:r>
            <a:r>
              <a:rPr lang="en-US" altLang="zh-CN" sz="2000" dirty="0"/>
              <a:t>Acker Task</a:t>
            </a:r>
            <a:r>
              <a:rPr lang="zh-CN" altLang="en-US" sz="2000" dirty="0"/>
              <a:t>本身失效，</a:t>
            </a:r>
            <a:r>
              <a:rPr lang="en-US" altLang="zh-CN" sz="2000" dirty="0"/>
              <a:t>Storm</a:t>
            </a:r>
            <a:r>
              <a:rPr lang="zh-CN" altLang="en-US" sz="2000" dirty="0"/>
              <a:t>会判定它在失败之前维护的所有</a:t>
            </a:r>
            <a:r>
              <a:rPr lang="en-US" altLang="zh-CN" sz="2000" dirty="0"/>
              <a:t>tuples</a:t>
            </a:r>
            <a:r>
              <a:rPr lang="zh-CN" altLang="en-US" sz="2000" dirty="0"/>
              <a:t>都因超时而失败，对应</a:t>
            </a:r>
            <a:r>
              <a:rPr lang="en-US" altLang="zh-CN" sz="2000" dirty="0"/>
              <a:t>Spout</a:t>
            </a:r>
            <a:r>
              <a:rPr lang="zh-CN" altLang="en-US" sz="2000" dirty="0"/>
              <a:t>的</a:t>
            </a:r>
            <a:r>
              <a:rPr lang="en-US" altLang="zh-CN" sz="2000" dirty="0"/>
              <a:t>fail ()</a:t>
            </a:r>
            <a:r>
              <a:rPr lang="zh-CN" altLang="en-US" sz="2000" dirty="0"/>
              <a:t>方法将被调用。</a:t>
            </a:r>
          </a:p>
          <a:p>
            <a:pPr>
              <a:spcBef>
                <a:spcPts val="600"/>
              </a:spcBef>
            </a:pPr>
            <a:r>
              <a:rPr lang="zh-CN" altLang="en-US" sz="2000" dirty="0"/>
              <a:t> </a:t>
            </a:r>
            <a:r>
              <a:rPr lang="zh-CN" altLang="en-US" sz="2000" dirty="0" smtClean="0"/>
              <a:t>     如</a:t>
            </a:r>
            <a:r>
              <a:rPr lang="zh-CN" altLang="en-US" sz="2000" dirty="0"/>
              <a:t>果</a:t>
            </a:r>
            <a:r>
              <a:rPr lang="en-US" altLang="zh-CN" sz="2000" dirty="0"/>
              <a:t>Spout</a:t>
            </a:r>
            <a:r>
              <a:rPr lang="zh-CN" altLang="en-US" sz="2000" dirty="0"/>
              <a:t>任务失败，在这种情况下，与</a:t>
            </a:r>
            <a:r>
              <a:rPr lang="en-US" altLang="zh-CN" sz="2000" dirty="0"/>
              <a:t>Spout</a:t>
            </a:r>
            <a:r>
              <a:rPr lang="zh-CN" altLang="en-US" sz="2000" dirty="0"/>
              <a:t>对接的外部设备（如</a:t>
            </a:r>
            <a:r>
              <a:rPr lang="en-US" altLang="zh-CN" sz="2000" dirty="0"/>
              <a:t>MQ</a:t>
            </a:r>
            <a:r>
              <a:rPr lang="zh-CN" altLang="en-US" sz="2000" dirty="0"/>
              <a:t>队列）负责消息的完整性。例如当客户端异常时，外部</a:t>
            </a:r>
            <a:r>
              <a:rPr lang="en-US" altLang="zh-CN" sz="2000" dirty="0"/>
              <a:t>kestrel</a:t>
            </a:r>
            <a:r>
              <a:rPr lang="zh-CN" altLang="en-US" sz="2000" dirty="0"/>
              <a:t>队列会将处于</a:t>
            </a:r>
            <a:r>
              <a:rPr lang="en-US" altLang="zh-CN" sz="2000" dirty="0"/>
              <a:t>pending</a:t>
            </a:r>
            <a:r>
              <a:rPr lang="zh-CN" altLang="en-US" sz="2000" dirty="0"/>
              <a:t>状态的所有消息重新放回队列中。另外，</a:t>
            </a:r>
            <a:r>
              <a:rPr lang="en-US" altLang="zh-CN" sz="2000" dirty="0"/>
              <a:t>Storm</a:t>
            </a:r>
            <a:r>
              <a:rPr lang="zh-CN" altLang="en-US" sz="2000" dirty="0"/>
              <a:t>记录有</a:t>
            </a:r>
            <a:r>
              <a:rPr lang="en-US" altLang="zh-CN" sz="2000" dirty="0"/>
              <a:t>Spout</a:t>
            </a:r>
            <a:r>
              <a:rPr lang="zh-CN" altLang="en-US" sz="2000" dirty="0"/>
              <a:t>成功处理的进度，当</a:t>
            </a:r>
            <a:r>
              <a:rPr lang="en-US" altLang="zh-CN" sz="2000" dirty="0"/>
              <a:t>Spout</a:t>
            </a:r>
            <a:r>
              <a:rPr lang="zh-CN" altLang="en-US" sz="2000" dirty="0"/>
              <a:t>任务重启时，会继续从以前的成功点开始。</a:t>
            </a:r>
          </a:p>
        </p:txBody>
      </p:sp>
    </p:spTree>
    <p:extLst>
      <p:ext uri="{BB962C8B-B14F-4D97-AF65-F5344CB8AC3E}">
        <p14:creationId xmlns="" xmlns:p14="http://schemas.microsoft.com/office/powerpoint/2010/main" val="613504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44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2000" y="1219200"/>
            <a:ext cx="771776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2. </a:t>
            </a:r>
            <a:r>
              <a:rPr lang="en-US" altLang="zh-CN" sz="2000" b="1" dirty="0" smtClean="0"/>
              <a:t>  Bolt</a:t>
            </a:r>
            <a:r>
              <a:rPr lang="zh-CN" altLang="en-US" sz="2000" b="1" dirty="0"/>
              <a:t>故障（</a:t>
            </a:r>
            <a:r>
              <a:rPr lang="en-US" altLang="zh-CN" sz="2000" b="1" dirty="0"/>
              <a:t>Process</a:t>
            </a:r>
            <a:r>
              <a:rPr lang="zh-CN" altLang="en-US" sz="2000" b="1" dirty="0"/>
              <a:t>）</a:t>
            </a:r>
          </a:p>
          <a:p>
            <a:pPr>
              <a:spcBef>
                <a:spcPts val="600"/>
              </a:spcBef>
            </a:pPr>
            <a:r>
              <a:rPr lang="zh-CN" altLang="en-US" dirty="0"/>
              <a:t> </a:t>
            </a:r>
            <a:r>
              <a:rPr lang="zh-CN" altLang="en-US" dirty="0" smtClean="0"/>
              <a:t>     如</a:t>
            </a:r>
            <a:r>
              <a:rPr lang="zh-CN" altLang="en-US" dirty="0"/>
              <a:t>果一个</a:t>
            </a:r>
            <a:r>
              <a:rPr lang="en-US" altLang="zh-CN" dirty="0"/>
              <a:t>Worker</a:t>
            </a:r>
            <a:r>
              <a:rPr lang="zh-CN" altLang="en-US" dirty="0"/>
              <a:t>进程失败，每个</a:t>
            </a:r>
            <a:r>
              <a:rPr lang="en-US" altLang="zh-CN" dirty="0"/>
              <a:t>Worker</a:t>
            </a:r>
            <a:r>
              <a:rPr lang="zh-CN" altLang="en-US" dirty="0"/>
              <a:t>包含的数个</a:t>
            </a:r>
            <a:r>
              <a:rPr lang="en-US" altLang="zh-CN" dirty="0"/>
              <a:t>Bolt (</a:t>
            </a:r>
            <a:r>
              <a:rPr lang="zh-CN" altLang="en-US" dirty="0"/>
              <a:t>或</a:t>
            </a:r>
            <a:r>
              <a:rPr lang="en-US" altLang="zh-CN" dirty="0"/>
              <a:t>Spout) Tasks</a:t>
            </a:r>
            <a:r>
              <a:rPr lang="zh-CN" altLang="en-US" dirty="0"/>
              <a:t>也失效了。负责监控此</a:t>
            </a:r>
            <a:r>
              <a:rPr lang="en-US" altLang="zh-CN" dirty="0"/>
              <a:t>Worker</a:t>
            </a:r>
            <a:r>
              <a:rPr lang="zh-CN" altLang="en-US" dirty="0"/>
              <a:t>的</a:t>
            </a:r>
            <a:r>
              <a:rPr lang="en-US" altLang="zh-CN" dirty="0"/>
              <a:t>Supervisor</a:t>
            </a:r>
            <a:r>
              <a:rPr lang="zh-CN" altLang="en-US" dirty="0"/>
              <a:t>会尝试在本机重启它，如果在启动多次仍然失败，它将无法发送心跳信息到</a:t>
            </a:r>
            <a:r>
              <a:rPr lang="en-US" altLang="zh-CN" dirty="0"/>
              <a:t>Nimbus</a:t>
            </a:r>
            <a:r>
              <a:rPr lang="zh-CN" altLang="en-US" dirty="0"/>
              <a:t>，</a:t>
            </a:r>
            <a:r>
              <a:rPr lang="en-US" altLang="zh-CN" dirty="0"/>
              <a:t>Nimbus</a:t>
            </a:r>
            <a:r>
              <a:rPr lang="zh-CN" altLang="en-US" dirty="0"/>
              <a:t>将判定此</a:t>
            </a:r>
            <a:r>
              <a:rPr lang="en-US" altLang="zh-CN" dirty="0"/>
              <a:t>Worker</a:t>
            </a:r>
            <a:r>
              <a:rPr lang="zh-CN" altLang="en-US" dirty="0"/>
              <a:t>失效，将在另一台机器上重新分配</a:t>
            </a:r>
            <a:r>
              <a:rPr lang="en-US" altLang="zh-CN" dirty="0"/>
              <a:t>Worker</a:t>
            </a:r>
            <a:r>
              <a:rPr lang="zh-CN" altLang="en-US" dirty="0"/>
              <a:t>并启动。</a:t>
            </a:r>
          </a:p>
          <a:p>
            <a:pPr>
              <a:spcBef>
                <a:spcPts val="600"/>
              </a:spcBef>
            </a:pPr>
            <a:r>
              <a:rPr lang="zh-CN" altLang="en-US" dirty="0"/>
              <a:t> </a:t>
            </a:r>
            <a:r>
              <a:rPr lang="zh-CN" altLang="en-US" dirty="0" smtClean="0"/>
              <a:t>     如</a:t>
            </a:r>
            <a:r>
              <a:rPr lang="zh-CN" altLang="en-US" dirty="0"/>
              <a:t>果</a:t>
            </a:r>
            <a:r>
              <a:rPr lang="en-US" altLang="zh-CN" dirty="0"/>
              <a:t>Supervisor</a:t>
            </a:r>
            <a:r>
              <a:rPr lang="zh-CN" altLang="en-US" dirty="0"/>
              <a:t>失败，由于</a:t>
            </a:r>
            <a:r>
              <a:rPr lang="en-US" altLang="zh-CN" dirty="0"/>
              <a:t>Supervisor</a:t>
            </a:r>
            <a:r>
              <a:rPr lang="zh-CN" altLang="en-US" dirty="0"/>
              <a:t>是无状态的（所有的状态都保存在</a:t>
            </a:r>
            <a:r>
              <a:rPr lang="en-US" altLang="zh-CN" dirty="0"/>
              <a:t>Zookeeper</a:t>
            </a:r>
            <a:r>
              <a:rPr lang="zh-CN" altLang="en-US" dirty="0"/>
              <a:t>或者磁盘上）和</a:t>
            </a:r>
            <a:r>
              <a:rPr lang="en-US" altLang="zh-CN" dirty="0"/>
              <a:t>fail-fast</a:t>
            </a:r>
            <a:r>
              <a:rPr lang="zh-CN" altLang="en-US" dirty="0"/>
              <a:t>（每当遇到任何意外的情况，进程自动毁灭），因此</a:t>
            </a:r>
            <a:r>
              <a:rPr lang="en-US" altLang="zh-CN" dirty="0"/>
              <a:t>Supervisor</a:t>
            </a:r>
            <a:r>
              <a:rPr lang="zh-CN" altLang="en-US" dirty="0"/>
              <a:t>的失败不会影响当前正在运行的任务，只要及时将</a:t>
            </a:r>
            <a:r>
              <a:rPr lang="en-US" altLang="zh-CN" dirty="0"/>
              <a:t>Supervisor</a:t>
            </a:r>
            <a:r>
              <a:rPr lang="zh-CN" altLang="en-US" dirty="0"/>
              <a:t>重新启动即可。</a:t>
            </a:r>
          </a:p>
          <a:p>
            <a:pPr>
              <a:spcBef>
                <a:spcPts val="600"/>
              </a:spcBef>
            </a:pPr>
            <a:r>
              <a:rPr lang="zh-CN" altLang="en-US" dirty="0"/>
              <a:t> </a:t>
            </a:r>
            <a:r>
              <a:rPr lang="zh-CN" altLang="en-US" dirty="0" smtClean="0"/>
              <a:t>     如</a:t>
            </a:r>
            <a:r>
              <a:rPr lang="zh-CN" altLang="en-US" dirty="0"/>
              <a:t>果</a:t>
            </a:r>
            <a:r>
              <a:rPr lang="en-US" altLang="zh-CN" dirty="0"/>
              <a:t>Nimbus</a:t>
            </a:r>
            <a:r>
              <a:rPr lang="zh-CN" altLang="en-US" dirty="0"/>
              <a:t>失败，由于</a:t>
            </a:r>
            <a:r>
              <a:rPr lang="en-US" altLang="zh-CN" dirty="0"/>
              <a:t>Nimbus</a:t>
            </a:r>
            <a:r>
              <a:rPr lang="zh-CN" altLang="en-US" dirty="0"/>
              <a:t>也是无状态和</a:t>
            </a:r>
            <a:r>
              <a:rPr lang="en-US" altLang="zh-CN" dirty="0"/>
              <a:t>fail-fast</a:t>
            </a:r>
            <a:r>
              <a:rPr lang="zh-CN" altLang="en-US" dirty="0"/>
              <a:t>的，因此</a:t>
            </a:r>
            <a:r>
              <a:rPr lang="en-US" altLang="zh-CN" dirty="0"/>
              <a:t>Nimbus</a:t>
            </a:r>
            <a:r>
              <a:rPr lang="zh-CN" altLang="en-US" dirty="0"/>
              <a:t>的失败不会影响当前正在运行的任务，只是无法提交新的</a:t>
            </a:r>
            <a:r>
              <a:rPr lang="en-US" altLang="zh-CN" dirty="0"/>
              <a:t>Topology</a:t>
            </a:r>
            <a:r>
              <a:rPr lang="zh-CN" altLang="en-US" dirty="0"/>
              <a:t>，只需及时将它重启即可。</a:t>
            </a:r>
          </a:p>
          <a:p>
            <a:pPr>
              <a:spcBef>
                <a:spcPts val="1200"/>
              </a:spcBef>
            </a:pPr>
            <a:r>
              <a:rPr lang="en-US" altLang="zh-CN" sz="2000" b="1" dirty="0"/>
              <a:t>3. </a:t>
            </a:r>
            <a:r>
              <a:rPr lang="en-US" altLang="zh-CN" sz="2000" b="1" dirty="0" smtClean="0"/>
              <a:t>  </a:t>
            </a:r>
            <a:r>
              <a:rPr lang="zh-CN" altLang="en-US" sz="2000" b="1" dirty="0" smtClean="0"/>
              <a:t>集群</a:t>
            </a:r>
            <a:r>
              <a:rPr lang="zh-CN" altLang="en-US" sz="2000" b="1" dirty="0"/>
              <a:t>节点故障（</a:t>
            </a:r>
            <a:r>
              <a:rPr lang="en-US" altLang="zh-CN" sz="2000" b="1" dirty="0"/>
              <a:t>Node</a:t>
            </a:r>
            <a:r>
              <a:rPr lang="zh-CN" altLang="en-US" sz="2000" b="1" dirty="0"/>
              <a:t>）</a:t>
            </a:r>
          </a:p>
          <a:p>
            <a:pPr>
              <a:spcBef>
                <a:spcPts val="600"/>
              </a:spcBef>
            </a:pPr>
            <a:r>
              <a:rPr lang="zh-CN" altLang="en-US" dirty="0"/>
              <a:t> </a:t>
            </a:r>
            <a:r>
              <a:rPr lang="zh-CN" altLang="en-US" dirty="0" smtClean="0"/>
              <a:t>     如</a:t>
            </a:r>
            <a:r>
              <a:rPr lang="zh-CN" altLang="en-US" dirty="0"/>
              <a:t>果</a:t>
            </a:r>
            <a:r>
              <a:rPr lang="en-US" altLang="zh-CN" dirty="0"/>
              <a:t>Storm</a:t>
            </a:r>
            <a:r>
              <a:rPr lang="zh-CN" altLang="en-US" dirty="0"/>
              <a:t>集群节点发生故障。此时</a:t>
            </a:r>
            <a:r>
              <a:rPr lang="en-US" altLang="zh-CN" dirty="0"/>
              <a:t>Nimbus</a:t>
            </a:r>
            <a:r>
              <a:rPr lang="zh-CN" altLang="en-US" dirty="0"/>
              <a:t>会将此节点上所有正在运行的任务转移到其他可用的节点上运行。</a:t>
            </a:r>
          </a:p>
          <a:p>
            <a:r>
              <a:rPr lang="zh-CN" altLang="en-US" dirty="0"/>
              <a:t> </a:t>
            </a:r>
            <a:r>
              <a:rPr lang="zh-CN" altLang="en-US" dirty="0" smtClean="0"/>
              <a:t>     若</a:t>
            </a:r>
            <a:r>
              <a:rPr lang="zh-CN" altLang="en-US" dirty="0"/>
              <a:t>是</a:t>
            </a:r>
            <a:r>
              <a:rPr lang="en-US" altLang="zh-CN" dirty="0"/>
              <a:t>Zookeeper</a:t>
            </a:r>
            <a:r>
              <a:rPr lang="zh-CN" altLang="en-US" dirty="0"/>
              <a:t>集群节点故障，</a:t>
            </a:r>
            <a:r>
              <a:rPr lang="en-US" altLang="zh-CN" dirty="0"/>
              <a:t>Zookeeper</a:t>
            </a:r>
            <a:r>
              <a:rPr lang="zh-CN" altLang="en-US" dirty="0"/>
              <a:t>自身有容错机制，可以保证少于半数的机器宕机系统仍可正常运行。</a:t>
            </a:r>
          </a:p>
        </p:txBody>
      </p:sp>
    </p:spTree>
    <p:extLst>
      <p:ext uri="{BB962C8B-B14F-4D97-AF65-F5344CB8AC3E}">
        <p14:creationId xmlns="" xmlns:p14="http://schemas.microsoft.com/office/powerpoint/2010/main" val="205709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45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7" name="文本框 4"/>
          <p:cNvSpPr txBox="1"/>
          <p:nvPr/>
        </p:nvSpPr>
        <p:spPr>
          <a:xfrm>
            <a:off x="762000" y="1295400"/>
            <a:ext cx="769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 smtClean="0"/>
              <a:t>WordCount</a:t>
            </a:r>
            <a:r>
              <a:rPr lang="zh-CN" altLang="en-US" sz="2800" b="1" dirty="0" smtClean="0"/>
              <a:t>算例</a:t>
            </a:r>
            <a:endParaRPr lang="zh-CN" altLang="en-US" sz="2800" dirty="0"/>
          </a:p>
        </p:txBody>
      </p:sp>
      <p:pic>
        <p:nvPicPr>
          <p:cNvPr id="2051" name="Picture 3" descr="C:\Users\qyzc\Desktop\v2-e9efaad87373e4a661e9e8716d1f71c9_r[1]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4800" y="2057400"/>
            <a:ext cx="8463909" cy="3962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05709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5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685800" y="1143000"/>
            <a:ext cx="6727166" cy="5847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32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Storm</a:t>
            </a:r>
            <a:r>
              <a:rPr lang="zh-CN" altLang="en-US" sz="32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计算架构特点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85800" y="1905000"/>
            <a:ext cx="80772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1200"/>
              </a:spcBef>
              <a:buFont typeface="Wingdings" pitchFamily="2" charset="2"/>
              <a:buChar char="l"/>
            </a:pPr>
            <a:r>
              <a:rPr lang="zh-CN" altLang="en-US" sz="2400" dirty="0" smtClean="0"/>
              <a:t>  </a:t>
            </a:r>
            <a:r>
              <a:rPr lang="zh-CN" altLang="en-US" sz="2400" dirty="0" smtClean="0">
                <a:solidFill>
                  <a:srgbClr val="FF0000"/>
                </a:solidFill>
              </a:rPr>
              <a:t>分布式</a:t>
            </a:r>
            <a:r>
              <a:rPr lang="zh-CN" altLang="en-US" sz="2400" dirty="0"/>
              <a:t>：具有水平扩展能力（通过增加集群机器和并发数提升计算能力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pPr lvl="0"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zh-CN" altLang="en-US" sz="2400" dirty="0" smtClean="0">
                <a:solidFill>
                  <a:srgbClr val="FF0000"/>
                </a:solidFill>
              </a:rPr>
              <a:t>实时</a:t>
            </a:r>
            <a:r>
              <a:rPr lang="zh-CN" altLang="en-US" sz="2400" dirty="0">
                <a:solidFill>
                  <a:srgbClr val="FF0000"/>
                </a:solidFill>
              </a:rPr>
              <a:t>性</a:t>
            </a:r>
            <a:r>
              <a:rPr lang="zh-CN" altLang="en-US" sz="2400" dirty="0"/>
              <a:t>：对流数据的快速响应处理，响应时延可控制在毫秒</a:t>
            </a:r>
            <a:r>
              <a:rPr lang="zh-CN" altLang="en-US" sz="2400" dirty="0" smtClean="0"/>
              <a:t>级</a:t>
            </a:r>
            <a:endParaRPr lang="en-US" altLang="zh-CN" sz="2400" dirty="0" smtClean="0"/>
          </a:p>
          <a:p>
            <a:pPr lvl="0"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zh-CN" altLang="en-US" sz="2400" dirty="0" smtClean="0">
                <a:solidFill>
                  <a:srgbClr val="FF0000"/>
                </a:solidFill>
              </a:rPr>
              <a:t>数据</a:t>
            </a:r>
            <a:r>
              <a:rPr lang="zh-CN" altLang="en-US" sz="2400" dirty="0">
                <a:solidFill>
                  <a:srgbClr val="FF0000"/>
                </a:solidFill>
              </a:rPr>
              <a:t>规模</a:t>
            </a:r>
            <a:r>
              <a:rPr lang="zh-CN" altLang="en-US" sz="2400" dirty="0"/>
              <a:t>：支持海量数据处理，数据规模可达</a:t>
            </a:r>
            <a:r>
              <a:rPr lang="en-US" altLang="zh-CN" sz="2400" dirty="0"/>
              <a:t>TB</a:t>
            </a:r>
            <a:r>
              <a:rPr lang="zh-CN" altLang="en-US" sz="2400" dirty="0"/>
              <a:t>甚至</a:t>
            </a:r>
            <a:r>
              <a:rPr lang="en-US" altLang="zh-CN" sz="2400" dirty="0"/>
              <a:t>PB</a:t>
            </a:r>
            <a:r>
              <a:rPr lang="zh-CN" altLang="en-US" sz="2400" dirty="0"/>
              <a:t>量</a:t>
            </a:r>
            <a:r>
              <a:rPr lang="zh-CN" altLang="en-US" sz="2400" dirty="0" smtClean="0"/>
              <a:t>级</a:t>
            </a:r>
            <a:endParaRPr lang="en-US" altLang="zh-CN" sz="2400" dirty="0" smtClean="0"/>
          </a:p>
          <a:p>
            <a:pPr lvl="0"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zh-CN" altLang="en-US" sz="2400" dirty="0" smtClean="0">
                <a:solidFill>
                  <a:srgbClr val="FF0000"/>
                </a:solidFill>
              </a:rPr>
              <a:t>容错性</a:t>
            </a:r>
            <a:r>
              <a:rPr lang="zh-CN" altLang="en-US" sz="2400" dirty="0"/>
              <a:t>：提供系统级的容错和故障恢复</a:t>
            </a:r>
            <a:r>
              <a:rPr lang="zh-CN" altLang="en-US" sz="2400" dirty="0" smtClean="0"/>
              <a:t>机制</a:t>
            </a:r>
            <a:endParaRPr lang="en-US" altLang="zh-CN" sz="2400" dirty="0" smtClean="0"/>
          </a:p>
          <a:p>
            <a:pPr lvl="0">
              <a:spcBef>
                <a:spcPts val="1200"/>
              </a:spcBef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zh-CN" altLang="en-US" sz="2400" dirty="0" smtClean="0">
                <a:solidFill>
                  <a:srgbClr val="FF0000"/>
                </a:solidFill>
              </a:rPr>
              <a:t>简便</a:t>
            </a:r>
            <a:r>
              <a:rPr lang="zh-CN" altLang="en-US" sz="2400" dirty="0">
                <a:solidFill>
                  <a:srgbClr val="FF0000"/>
                </a:solidFill>
              </a:rPr>
              <a:t>性</a:t>
            </a:r>
            <a:r>
              <a:rPr lang="zh-CN" altLang="en-US" sz="2400" dirty="0"/>
              <a:t>：简单的编程模型，支持编程语言如</a:t>
            </a:r>
            <a:r>
              <a:rPr lang="en-US" altLang="zh-CN" sz="2400" dirty="0"/>
              <a:t>Java</a:t>
            </a:r>
            <a:r>
              <a:rPr lang="zh-CN" altLang="en-US" sz="2400" dirty="0"/>
              <a:t>，</a:t>
            </a:r>
            <a:r>
              <a:rPr lang="en-US" altLang="zh-CN" sz="2400" dirty="0" err="1"/>
              <a:t>Clojure</a:t>
            </a:r>
            <a:r>
              <a:rPr lang="zh-CN" altLang="en-US" sz="2400" dirty="0"/>
              <a:t>，</a:t>
            </a:r>
            <a:r>
              <a:rPr lang="en-US" altLang="zh-CN" sz="2400" dirty="0"/>
              <a:t>Ruby</a:t>
            </a:r>
            <a:r>
              <a:rPr lang="zh-CN" altLang="en-US" sz="2400" dirty="0"/>
              <a:t>，</a:t>
            </a:r>
            <a:r>
              <a:rPr lang="en-US" altLang="zh-CN" sz="2400" dirty="0"/>
              <a:t>Python</a:t>
            </a:r>
            <a:r>
              <a:rPr lang="zh-CN" altLang="en-US" sz="2400" dirty="0"/>
              <a:t>，要增加对其他语言的支持，只需实现一个简单的</a:t>
            </a:r>
            <a:r>
              <a:rPr lang="en-US" altLang="zh-CN" sz="2400" dirty="0"/>
              <a:t>Storm</a:t>
            </a:r>
            <a:r>
              <a:rPr lang="zh-CN" altLang="en-US" sz="2400" dirty="0"/>
              <a:t>通信协议即可</a:t>
            </a:r>
          </a:p>
        </p:txBody>
      </p:sp>
    </p:spTree>
    <p:extLst>
      <p:ext uri="{BB962C8B-B14F-4D97-AF65-F5344CB8AC3E}">
        <p14:creationId xmlns="" xmlns:p14="http://schemas.microsoft.com/office/powerpoint/2010/main" val="40736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6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381000" y="1143000"/>
            <a:ext cx="6727166" cy="5847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32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Storm</a:t>
            </a:r>
            <a:r>
              <a:rPr lang="zh-CN" altLang="en-US" sz="32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计算流程</a:t>
            </a:r>
          </a:p>
        </p:txBody>
      </p:sp>
      <p:pic>
        <p:nvPicPr>
          <p:cNvPr id="2050" name="Picture 2" descr="preview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4800" y="1828800"/>
            <a:ext cx="8540337" cy="4495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736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7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381000" y="1447800"/>
            <a:ext cx="6727166" cy="5847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32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Storm</a:t>
            </a:r>
            <a:r>
              <a:rPr lang="zh-CN" altLang="en-US" sz="3200" b="1" dirty="0" smtClean="0">
                <a:solidFill>
                  <a:srgbClr val="0823A8"/>
                </a:solidFill>
                <a:latin typeface="Calibri" panose="020F0502020204030204" pitchFamily="34" charset="0"/>
              </a:rPr>
              <a:t>实时流计算架构</a:t>
            </a:r>
          </a:p>
        </p:txBody>
      </p:sp>
      <p:pic>
        <p:nvPicPr>
          <p:cNvPr id="76802" name="Picture 2" descr="preview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2438400"/>
            <a:ext cx="8305800" cy="717168"/>
          </a:xfrm>
          <a:prstGeom prst="rect">
            <a:avLst/>
          </a:prstGeom>
          <a:noFill/>
        </p:spPr>
      </p:pic>
      <p:sp>
        <p:nvSpPr>
          <p:cNvPr id="9" name="矩形 8"/>
          <p:cNvSpPr/>
          <p:nvPr/>
        </p:nvSpPr>
        <p:spPr>
          <a:xfrm>
            <a:off x="762000" y="3505200"/>
            <a:ext cx="67056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/>
              <a:t>  Flume</a:t>
            </a:r>
            <a:r>
              <a:rPr lang="zh-CN" altLang="en-US" sz="2400" dirty="0" smtClean="0"/>
              <a:t>获取数据</a:t>
            </a:r>
            <a:endParaRPr lang="en-US" altLang="zh-CN" sz="2400" dirty="0" smtClean="0"/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/>
              <a:t>  Kafka</a:t>
            </a:r>
            <a:r>
              <a:rPr lang="zh-CN" altLang="en-US" sz="2400" dirty="0" smtClean="0"/>
              <a:t>临时保存数据</a:t>
            </a:r>
            <a:endParaRPr lang="en-US" altLang="zh-CN" sz="2400" dirty="0" smtClean="0"/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/>
              <a:t>  Strom</a:t>
            </a:r>
            <a:r>
              <a:rPr lang="zh-CN" altLang="en-US" sz="2400" dirty="0" smtClean="0"/>
              <a:t>计算数据</a:t>
            </a:r>
            <a:endParaRPr lang="en-US" altLang="zh-CN" sz="2400" dirty="0" smtClean="0"/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en-US" altLang="zh-CN" sz="2400" dirty="0" err="1" smtClean="0"/>
              <a:t>Redis</a:t>
            </a:r>
            <a:r>
              <a:rPr lang="zh-CN" altLang="en-US" sz="2400" dirty="0" smtClean="0"/>
              <a:t>是个内存数据库，用来保存数据</a:t>
            </a:r>
            <a:endParaRPr lang="zh-CN" altLang="en-US" sz="2400" dirty="0"/>
          </a:p>
        </p:txBody>
      </p:sp>
    </p:spTree>
    <p:extLst>
      <p:ext uri="{BB962C8B-B14F-4D97-AF65-F5344CB8AC3E}">
        <p14:creationId xmlns="" xmlns:p14="http://schemas.microsoft.com/office/powerpoint/2010/main" val="40736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8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9600" y="1219200"/>
            <a:ext cx="8153400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0823A8"/>
                </a:solidFill>
              </a:rPr>
              <a:t>1.  </a:t>
            </a:r>
            <a:r>
              <a:rPr lang="zh-CN" altLang="en-US" sz="3600" b="1" dirty="0" smtClean="0">
                <a:solidFill>
                  <a:srgbClr val="0823A8"/>
                </a:solidFill>
              </a:rPr>
              <a:t>逻辑</a:t>
            </a:r>
            <a:r>
              <a:rPr lang="zh-CN" altLang="en-US" sz="3600" b="1" dirty="0">
                <a:solidFill>
                  <a:srgbClr val="0823A8"/>
                </a:solidFill>
              </a:rPr>
              <a:t>架构</a:t>
            </a:r>
          </a:p>
          <a:p>
            <a:pPr>
              <a:spcBef>
                <a:spcPts val="1200"/>
              </a:spcBef>
            </a:pPr>
            <a:r>
              <a:rPr lang="zh-CN" altLang="en-US" sz="2400" dirty="0" smtClean="0"/>
              <a:t>         </a:t>
            </a:r>
            <a:r>
              <a:rPr lang="en-US" altLang="zh-CN" sz="2400" dirty="0" smtClean="0"/>
              <a:t>Storm</a:t>
            </a:r>
            <a:r>
              <a:rPr lang="zh-CN" altLang="en-US" sz="2400" dirty="0"/>
              <a:t>的计算架构分为逻辑架构（抽象模型）与物理架构（系统结构）两个方面。逻辑架构主要包含以下组件：</a:t>
            </a:r>
          </a:p>
          <a:p>
            <a:pPr lvl="2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400" dirty="0" smtClean="0"/>
              <a:t>  数据模型  </a:t>
            </a:r>
            <a:r>
              <a:rPr lang="en-US" altLang="zh-CN" sz="2400" dirty="0" err="1" smtClean="0"/>
              <a:t>Tuple</a:t>
            </a:r>
            <a:endParaRPr lang="en-US" altLang="zh-CN" sz="2400" dirty="0" smtClean="0"/>
          </a:p>
          <a:p>
            <a:pPr lvl="2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zh-CN" altLang="en-US" sz="2400" dirty="0" smtClean="0"/>
              <a:t>数据流     </a:t>
            </a:r>
            <a:r>
              <a:rPr lang="en-US" altLang="zh-CN" sz="2400" dirty="0" smtClean="0"/>
              <a:t>Stream</a:t>
            </a:r>
          </a:p>
          <a:p>
            <a:pPr lvl="2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zh-CN" altLang="en-US" sz="2400" dirty="0" smtClean="0"/>
              <a:t>数据源     </a:t>
            </a:r>
            <a:r>
              <a:rPr lang="en-US" altLang="zh-CN" sz="2400" dirty="0" smtClean="0"/>
              <a:t>Spout</a:t>
            </a:r>
          </a:p>
          <a:p>
            <a:pPr lvl="2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zh-CN" altLang="en-US" sz="2400" dirty="0" smtClean="0"/>
              <a:t>处理单元  </a:t>
            </a:r>
            <a:r>
              <a:rPr lang="en-US" altLang="zh-CN" sz="2400" dirty="0" smtClean="0"/>
              <a:t>Bolt</a:t>
            </a:r>
          </a:p>
          <a:p>
            <a:pPr lvl="2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zh-CN" altLang="en-US" sz="2400" dirty="0" smtClean="0"/>
              <a:t>分发</a:t>
            </a:r>
            <a:r>
              <a:rPr lang="zh-CN" altLang="en-US" sz="2400" dirty="0"/>
              <a:t>策略  </a:t>
            </a:r>
            <a:r>
              <a:rPr lang="en-US" altLang="zh-CN" sz="2400" dirty="0"/>
              <a:t>Stream </a:t>
            </a:r>
            <a:r>
              <a:rPr lang="en-US" altLang="zh-CN" sz="2400" dirty="0" smtClean="0"/>
              <a:t>Grouping</a:t>
            </a:r>
          </a:p>
          <a:p>
            <a:pPr lvl="2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2400" dirty="0" smtClean="0"/>
              <a:t>  </a:t>
            </a:r>
            <a:r>
              <a:rPr lang="zh-CN" altLang="en-US" sz="2400" dirty="0" smtClean="0"/>
              <a:t>逻辑</a:t>
            </a:r>
            <a:r>
              <a:rPr lang="zh-CN" altLang="en-US" sz="2400" dirty="0"/>
              <a:t>视图  </a:t>
            </a:r>
            <a:r>
              <a:rPr lang="en-US" altLang="zh-CN" sz="2400" dirty="0"/>
              <a:t>Topology</a:t>
            </a:r>
          </a:p>
        </p:txBody>
      </p:sp>
    </p:spTree>
    <p:extLst>
      <p:ext uri="{BB962C8B-B14F-4D97-AF65-F5344CB8AC3E}">
        <p14:creationId xmlns="" xmlns:p14="http://schemas.microsoft.com/office/powerpoint/2010/main" val="323964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9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anose="020F0502020204030204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9600" y="1295400"/>
            <a:ext cx="8153400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多元组</a:t>
            </a:r>
            <a:r>
              <a:rPr lang="en-US" altLang="zh-CN" sz="2400" b="1" dirty="0" smtClean="0"/>
              <a:t>Tuple</a:t>
            </a:r>
          </a:p>
          <a:p>
            <a:pPr>
              <a:spcBef>
                <a:spcPts val="600"/>
              </a:spcBef>
            </a:pPr>
            <a:r>
              <a:rPr lang="en-US" altLang="zh-CN" dirty="0"/>
              <a:t> </a:t>
            </a:r>
            <a:r>
              <a:rPr lang="en-US" altLang="zh-CN" dirty="0" smtClean="0"/>
              <a:t>       </a:t>
            </a:r>
            <a:r>
              <a:rPr lang="en-US" altLang="zh-CN" sz="2000" dirty="0" smtClean="0"/>
              <a:t>Tuple</a:t>
            </a:r>
            <a:r>
              <a:rPr lang="zh-CN" altLang="en-US" sz="2000" dirty="0"/>
              <a:t>是由一组各种类型的值域组成的</a:t>
            </a:r>
            <a:r>
              <a:rPr lang="zh-CN" altLang="en-US" sz="2000" dirty="0">
                <a:solidFill>
                  <a:srgbClr val="FF0000"/>
                </a:solidFill>
              </a:rPr>
              <a:t>多元组</a:t>
            </a:r>
            <a:r>
              <a:rPr lang="zh-CN" altLang="en-US" sz="2000" dirty="0"/>
              <a:t>，所有的基本类型、字符串以及字节数组都作为</a:t>
            </a:r>
            <a:r>
              <a:rPr lang="en-US" altLang="zh-CN" sz="2000" dirty="0"/>
              <a:t>Tuple</a:t>
            </a:r>
            <a:r>
              <a:rPr lang="zh-CN" altLang="en-US" sz="2000" dirty="0"/>
              <a:t>的值域类型，也可以使用用户自己定义的类型，它是</a:t>
            </a:r>
            <a:r>
              <a:rPr lang="en-US" altLang="zh-CN" sz="2000" dirty="0"/>
              <a:t>Storm</a:t>
            </a:r>
            <a:r>
              <a:rPr lang="zh-CN" altLang="en-US" sz="2000" dirty="0"/>
              <a:t>的基本数据</a:t>
            </a:r>
            <a:r>
              <a:rPr lang="zh-CN" altLang="en-US" sz="2000" dirty="0" smtClean="0"/>
              <a:t>单元</a:t>
            </a:r>
            <a:endParaRPr lang="zh-CN" altLang="en-US" sz="2000" dirty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124200" y="2895600"/>
            <a:ext cx="4976810" cy="381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600200" y="2895600"/>
            <a:ext cx="1214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 smtClean="0"/>
              <a:t>Tuple</a:t>
            </a:r>
            <a:r>
              <a:rPr lang="zh-CN" altLang="en-US" dirty="0"/>
              <a:t>格式</a:t>
            </a:r>
          </a:p>
        </p:txBody>
      </p:sp>
      <p:sp>
        <p:nvSpPr>
          <p:cNvPr id="12" name="矩形 11"/>
          <p:cNvSpPr/>
          <p:nvPr/>
        </p:nvSpPr>
        <p:spPr>
          <a:xfrm>
            <a:off x="685800" y="4800600"/>
            <a:ext cx="80772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      </a:t>
            </a:r>
            <a:r>
              <a:rPr lang="en-US" altLang="zh-CN" sz="2000" dirty="0" err="1" smtClean="0"/>
              <a:t>Tuple</a:t>
            </a:r>
            <a:r>
              <a:rPr lang="zh-CN" altLang="en-US" sz="2000" dirty="0" smtClean="0"/>
              <a:t>值域支持私有类型、字符串、字节数组等作为它的字段值，如果使用其他类型，就需要序列化该类型。</a:t>
            </a:r>
            <a:endParaRPr lang="en-US" altLang="zh-CN" sz="2000" dirty="0" smtClean="0"/>
          </a:p>
          <a:p>
            <a:pPr>
              <a:spcBef>
                <a:spcPts val="1200"/>
              </a:spcBef>
            </a:pPr>
            <a:r>
              <a:rPr lang="en-US" altLang="zh-CN" sz="2000" dirty="0" smtClean="0"/>
              <a:t>     </a:t>
            </a:r>
            <a:r>
              <a:rPr lang="en-US" altLang="zh-CN" sz="2000" dirty="0" err="1" smtClean="0"/>
              <a:t>Tuple</a:t>
            </a:r>
            <a:r>
              <a:rPr lang="zh-CN" altLang="en-US" sz="2000" dirty="0" smtClean="0"/>
              <a:t>的字段默认类型有 ：  </a:t>
            </a:r>
            <a:r>
              <a:rPr lang="en-US" altLang="zh-CN" sz="2000" dirty="0" smtClean="0"/>
              <a:t>integer</a:t>
            </a:r>
            <a:r>
              <a:rPr lang="zh-CN" altLang="en-US" sz="2000" dirty="0" smtClean="0"/>
              <a:t>、 </a:t>
            </a:r>
            <a:r>
              <a:rPr lang="en-US" altLang="zh-CN" sz="2000" dirty="0" smtClean="0"/>
              <a:t>float</a:t>
            </a:r>
            <a:r>
              <a:rPr lang="zh-CN" altLang="en-US" sz="2000" dirty="0" smtClean="0"/>
              <a:t>、 </a:t>
            </a:r>
            <a:r>
              <a:rPr lang="en-US" altLang="zh-CN" sz="2000" dirty="0" smtClean="0"/>
              <a:t>double</a:t>
            </a:r>
            <a:r>
              <a:rPr lang="zh-CN" altLang="en-US" sz="2000" dirty="0" smtClean="0"/>
              <a:t>、 </a:t>
            </a:r>
            <a:r>
              <a:rPr lang="en-US" altLang="zh-CN" sz="2000" dirty="0" smtClean="0"/>
              <a:t>long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short</a:t>
            </a:r>
            <a:r>
              <a:rPr lang="zh-CN" altLang="en-US" sz="2000" dirty="0" smtClean="0"/>
              <a:t>、 </a:t>
            </a:r>
            <a:r>
              <a:rPr lang="en-US" altLang="zh-CN" sz="2000" dirty="0" smtClean="0"/>
              <a:t>string</a:t>
            </a:r>
            <a:r>
              <a:rPr lang="zh-CN" altLang="en-US" sz="2000" dirty="0" smtClean="0"/>
              <a:t>、 </a:t>
            </a:r>
            <a:r>
              <a:rPr lang="en-US" altLang="zh-CN" sz="2000" dirty="0" smtClean="0"/>
              <a:t>byte</a:t>
            </a:r>
            <a:r>
              <a:rPr lang="zh-CN" altLang="en-US" sz="2000" dirty="0" smtClean="0"/>
              <a:t>、 </a:t>
            </a:r>
            <a:r>
              <a:rPr lang="en-US" altLang="zh-CN" sz="2000" dirty="0" smtClean="0"/>
              <a:t>binary</a:t>
            </a:r>
            <a:r>
              <a:rPr lang="zh-CN" altLang="en-US" sz="2000" dirty="0" smtClean="0"/>
              <a:t>（</a:t>
            </a:r>
            <a:r>
              <a:rPr lang="en-US" altLang="zh-CN" sz="2000" dirty="0" smtClean="0"/>
              <a:t>byte[ ]</a:t>
            </a:r>
            <a:r>
              <a:rPr lang="zh-CN" altLang="en-US" sz="2000" dirty="0" smtClean="0"/>
              <a:t>）</a:t>
            </a:r>
            <a:endParaRPr lang="zh-CN" altLang="en-US" sz="2000" dirty="0"/>
          </a:p>
        </p:txBody>
      </p:sp>
      <p:sp>
        <p:nvSpPr>
          <p:cNvPr id="14" name="矩形 13"/>
          <p:cNvSpPr/>
          <p:nvPr/>
        </p:nvSpPr>
        <p:spPr>
          <a:xfrm>
            <a:off x="1600200" y="3962400"/>
            <a:ext cx="1905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 smtClean="0"/>
              <a:t>Tuple</a:t>
            </a:r>
            <a:r>
              <a:rPr lang="zh-CN" altLang="en-US" dirty="0" smtClean="0"/>
              <a:t>数据结构</a:t>
            </a:r>
            <a:endParaRPr lang="zh-CN" altLang="en-US" dirty="0"/>
          </a:p>
        </p:txBody>
      </p:sp>
      <p:pic>
        <p:nvPicPr>
          <p:cNvPr id="49156" name="Picture 4" descr="https://img-blog.csdn.net/2015112823445215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429000" y="3581400"/>
            <a:ext cx="2559050" cy="1066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99606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4749</TotalTime>
  <Words>4088</Words>
  <Application>Microsoft Office PowerPoint</Application>
  <PresentationFormat>全屏显示(4:3)</PresentationFormat>
  <Paragraphs>386</Paragraphs>
  <Slides>45</Slides>
  <Notes>45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46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  <vt:lpstr>幻灯片 41</vt:lpstr>
      <vt:lpstr>幻灯片 42</vt:lpstr>
      <vt:lpstr>幻灯片 43</vt:lpstr>
      <vt:lpstr>幻灯片 44</vt:lpstr>
      <vt:lpstr>幻灯片 45</vt:lpstr>
    </vt:vector>
  </TitlesOfParts>
  <Company>Toshiba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abc</dc:creator>
  <cp:lastModifiedBy>qyzc</cp:lastModifiedBy>
  <cp:revision>372</cp:revision>
  <dcterms:created xsi:type="dcterms:W3CDTF">2010-07-16T22:48:00Z</dcterms:created>
  <dcterms:modified xsi:type="dcterms:W3CDTF">2022-12-11T03:08:37Z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2052-10.1.0.6690</vt:lpwstr>
  </property>
</Properties>
</file>

<file path=docProps/thumbnail.jpeg>
</file>